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70" r:id="rId2"/>
    <p:sldId id="278" r:id="rId3"/>
    <p:sldId id="257" r:id="rId4"/>
    <p:sldId id="258" r:id="rId5"/>
    <p:sldId id="272" r:id="rId6"/>
    <p:sldId id="271" r:id="rId7"/>
    <p:sldId id="261" r:id="rId8"/>
    <p:sldId id="262" r:id="rId9"/>
    <p:sldId id="260" r:id="rId10"/>
    <p:sldId id="282" r:id="rId11"/>
    <p:sldId id="283" r:id="rId12"/>
    <p:sldId id="265" r:id="rId13"/>
    <p:sldId id="263" r:id="rId14"/>
    <p:sldId id="266" r:id="rId15"/>
    <p:sldId id="269" r:id="rId16"/>
    <p:sldId id="284" r:id="rId17"/>
    <p:sldId id="264" r:id="rId18"/>
    <p:sldId id="273" r:id="rId19"/>
    <p:sldId id="274" r:id="rId20"/>
    <p:sldId id="275" r:id="rId21"/>
    <p:sldId id="276" r:id="rId22"/>
    <p:sldId id="277" r:id="rId23"/>
    <p:sldId id="267" r:id="rId24"/>
    <p:sldId id="259" r:id="rId25"/>
    <p:sldId id="268" r:id="rId26"/>
    <p:sldId id="280"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61" d="100"/>
          <a:sy n="61"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4DD3F6B-139C-48D6-A1EA-2FEE36BB0C1E}" type="datetimeFigureOut">
              <a:rPr lang="en-GB" smtClean="0"/>
              <a:t>07/06/2022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EA7BA2C-9444-45E5-9DEB-1CFD61D4F9C0}" type="slidenum">
              <a:rPr lang="en-GB" smtClean="0"/>
              <a:t>‹#›</a:t>
            </a:fld>
            <a:endParaRPr lang="en-GB"/>
          </a:p>
        </p:txBody>
      </p:sp>
    </p:spTree>
    <p:extLst>
      <p:ext uri="{BB962C8B-B14F-4D97-AF65-F5344CB8AC3E}">
        <p14:creationId xmlns:p14="http://schemas.microsoft.com/office/powerpoint/2010/main" val="335171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D3F6B-139C-48D6-A1EA-2FEE36BB0C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167532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D3F6B-139C-48D6-A1EA-2FEE36BB0C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200380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ADE28-1737-D44C-8987-31A832F154D6}"/>
              </a:ext>
            </a:extLst>
          </p:cNvPr>
          <p:cNvSpPr>
            <a:spLocks noGrp="1"/>
          </p:cNvSpPr>
          <p:nvPr>
            <p:ph sz="half" idx="1" hasCustomPrompt="1"/>
          </p:nvPr>
        </p:nvSpPr>
        <p:spPr>
          <a:xfrm>
            <a:off x="4005430" y="724619"/>
            <a:ext cx="8186569" cy="6133381"/>
          </a:xfrm>
          <a:prstGeom prst="rect">
            <a:avLst/>
          </a:prstGeom>
          <a:solidFill>
            <a:schemeClr val="accent1">
              <a:lumMod val="60000"/>
              <a:lumOff val="40000"/>
            </a:schemeClr>
          </a:solidFill>
          <a:ln>
            <a:noFill/>
          </a:ln>
        </p:spPr>
        <p:txBody>
          <a:bodyPr/>
          <a:lstStyle>
            <a:lvl1pPr marL="0" indent="0">
              <a:buNone/>
              <a:defRPr/>
            </a:lvl1pPr>
          </a:lstStyle>
          <a:p>
            <a:pPr lvl="0"/>
            <a:r>
              <a:rPr lang="en-US" dirty="0"/>
              <a:t>Image</a:t>
            </a:r>
          </a:p>
        </p:txBody>
      </p:sp>
      <p:sp>
        <p:nvSpPr>
          <p:cNvPr id="4" name="Rectangle 3">
            <a:extLst>
              <a:ext uri="{FF2B5EF4-FFF2-40B4-BE49-F238E27FC236}">
                <a16:creationId xmlns:a16="http://schemas.microsoft.com/office/drawing/2014/main" id="{103D41C0-CF95-8B4B-B913-EE45BDB605F8}"/>
              </a:ext>
            </a:extLst>
          </p:cNvPr>
          <p:cNvSpPr/>
          <p:nvPr userDrawn="1"/>
        </p:nvSpPr>
        <p:spPr>
          <a:xfrm>
            <a:off x="-17253" y="707367"/>
            <a:ext cx="4005431" cy="6150633"/>
          </a:xfrm>
          <a:prstGeom prst="rect">
            <a:avLst/>
          </a:prstGeom>
          <a:solidFill>
            <a:srgbClr val="0449B1"/>
          </a:solidFill>
          <a:ln>
            <a:solidFill>
              <a:srgbClr val="0449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9">
            <a:extLst>
              <a:ext uri="{FF2B5EF4-FFF2-40B4-BE49-F238E27FC236}">
                <a16:creationId xmlns:a16="http://schemas.microsoft.com/office/drawing/2014/main" id="{E7EDB23F-C6F5-7F45-A95D-5D167B1D9F98}"/>
              </a:ext>
            </a:extLst>
          </p:cNvPr>
          <p:cNvSpPr>
            <a:spLocks noGrp="1"/>
          </p:cNvSpPr>
          <p:nvPr>
            <p:ph type="body" sz="quarter" idx="11"/>
          </p:nvPr>
        </p:nvSpPr>
        <p:spPr>
          <a:xfrm>
            <a:off x="628994" y="1693264"/>
            <a:ext cx="3227388" cy="1806575"/>
          </a:xfrm>
          <a:prstGeom prst="rect">
            <a:avLst/>
          </a:prstGeom>
        </p:spPr>
        <p:txBody>
          <a:bodyPr/>
          <a:lstStyle>
            <a:lvl1pPr>
              <a:buNone/>
              <a:defRPr>
                <a:solidFill>
                  <a:schemeClr val="bg1"/>
                </a:solidFill>
                <a:latin typeface="Futura Medium" panose="020B0602020204020303" pitchFamily="34" charset="-79"/>
                <a:cs typeface="Futura Medium" panose="020B0602020204020303" pitchFamily="34" charset="-79"/>
              </a:defRPr>
            </a:lvl1pPr>
          </a:lstStyle>
          <a:p>
            <a:pPr lvl="0"/>
            <a:endParaRPr lang="en-GB" dirty="0"/>
          </a:p>
        </p:txBody>
      </p:sp>
    </p:spTree>
    <p:extLst>
      <p:ext uri="{BB962C8B-B14F-4D97-AF65-F5344CB8AC3E}">
        <p14:creationId xmlns:p14="http://schemas.microsoft.com/office/powerpoint/2010/main" val="2562134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3A6E44-04C4-AF47-A11B-E5F6C46025B8}"/>
              </a:ext>
            </a:extLst>
          </p:cNvPr>
          <p:cNvSpPr>
            <a:spLocks noGrp="1"/>
          </p:cNvSpPr>
          <p:nvPr>
            <p:ph type="subTitle" idx="1"/>
          </p:nvPr>
        </p:nvSpPr>
        <p:spPr>
          <a:xfrm>
            <a:off x="4502629" y="1102145"/>
            <a:ext cx="6902697" cy="1655762"/>
          </a:xfrm>
          <a:prstGeom prst="rect">
            <a:avLst/>
          </a:prstGeom>
        </p:spPr>
        <p:txBody>
          <a:bodyPr/>
          <a:lstStyle>
            <a:lvl1pPr marL="342900" indent="-342900" algn="l">
              <a:buFont typeface="Arial" panose="020B0604020202020204" pitchFamily="34" charset="0"/>
              <a:buChar char="•"/>
              <a:defRPr sz="2400" b="0" i="0">
                <a:solidFill>
                  <a:schemeClr val="bg1"/>
                </a:solidFill>
                <a:latin typeface="Futura Medium" panose="020B0602020204020303" pitchFamily="34" charset="-79"/>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D096C4EE-0B87-D440-A447-66E2B1D15D0D}"/>
              </a:ext>
            </a:extLst>
          </p:cNvPr>
          <p:cNvSpPr/>
          <p:nvPr userDrawn="1"/>
        </p:nvSpPr>
        <p:spPr>
          <a:xfrm>
            <a:off x="-17253" y="707367"/>
            <a:ext cx="4005431" cy="6150633"/>
          </a:xfrm>
          <a:prstGeom prst="rect">
            <a:avLst/>
          </a:prstGeom>
          <a:solidFill>
            <a:srgbClr val="0449B1"/>
          </a:solidFill>
          <a:ln>
            <a:solidFill>
              <a:srgbClr val="0449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9">
            <a:extLst>
              <a:ext uri="{FF2B5EF4-FFF2-40B4-BE49-F238E27FC236}">
                <a16:creationId xmlns:a16="http://schemas.microsoft.com/office/drawing/2014/main" id="{17D1E5E4-5A11-B84A-8616-654E000F90EC}"/>
              </a:ext>
            </a:extLst>
          </p:cNvPr>
          <p:cNvSpPr>
            <a:spLocks noGrp="1"/>
          </p:cNvSpPr>
          <p:nvPr>
            <p:ph type="body" sz="quarter" idx="11"/>
          </p:nvPr>
        </p:nvSpPr>
        <p:spPr>
          <a:xfrm>
            <a:off x="628994" y="1693264"/>
            <a:ext cx="3132123" cy="1806575"/>
          </a:xfrm>
          <a:prstGeom prst="rect">
            <a:avLst/>
          </a:prstGeom>
        </p:spPr>
        <p:txBody>
          <a:bodyPr/>
          <a:lstStyle>
            <a:lvl1pPr>
              <a:buFontTx/>
              <a:buNone/>
              <a:defRPr>
                <a:solidFill>
                  <a:schemeClr val="bg1"/>
                </a:solidFill>
                <a:latin typeface="Futura Medium" panose="020B0602020204020303" pitchFamily="34" charset="-79"/>
                <a:cs typeface="Futura Medium" panose="020B0602020204020303" pitchFamily="34" charset="-79"/>
              </a:defRPr>
            </a:lvl1pPr>
          </a:lstStyle>
          <a:p>
            <a:pPr lvl="0"/>
            <a:endParaRPr lang="en-GB" dirty="0"/>
          </a:p>
        </p:txBody>
      </p:sp>
    </p:spTree>
    <p:extLst>
      <p:ext uri="{BB962C8B-B14F-4D97-AF65-F5344CB8AC3E}">
        <p14:creationId xmlns:p14="http://schemas.microsoft.com/office/powerpoint/2010/main" val="392607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D3F6B-139C-48D6-A1EA-2FEE36BB0C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381195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DD3F6B-139C-48D6-A1EA-2FEE36BB0C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243032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DD3F6B-139C-48D6-A1EA-2FEE36BB0C1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397981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D3F6B-139C-48D6-A1EA-2FEE36BB0C1E}" type="datetimeFigureOut">
              <a:rPr lang="en-GB" smtClean="0"/>
              <a:t>07/06/2022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55725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DD3F6B-139C-48D6-A1EA-2FEE36BB0C1E}" type="datetimeFigureOut">
              <a:rPr lang="en-GB" smtClean="0"/>
              <a:t>07/06/2022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13876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D3F6B-139C-48D6-A1EA-2FEE36BB0C1E}" type="datetimeFigureOut">
              <a:rPr lang="en-GB" smtClean="0"/>
              <a:t>07/06/2022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A7BA2C-9444-45E5-9DEB-1CFD61D4F9C0}" type="slidenum">
              <a:rPr lang="en-GB" smtClean="0"/>
              <a:t>‹#›</a:t>
            </a:fld>
            <a:endParaRPr lang="en-GB"/>
          </a:p>
        </p:txBody>
      </p:sp>
    </p:spTree>
    <p:extLst>
      <p:ext uri="{BB962C8B-B14F-4D97-AF65-F5344CB8AC3E}">
        <p14:creationId xmlns:p14="http://schemas.microsoft.com/office/powerpoint/2010/main" val="68293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4DD3F6B-139C-48D6-A1EA-2FEE36BB0C1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EA7BA2C-9444-45E5-9DEB-1CFD61D4F9C0}" type="slidenum">
              <a:rPr lang="en-GB" smtClean="0"/>
              <a:t>‹#›</a:t>
            </a:fld>
            <a:endParaRPr lang="en-GB"/>
          </a:p>
        </p:txBody>
      </p:sp>
    </p:spTree>
    <p:extLst>
      <p:ext uri="{BB962C8B-B14F-4D97-AF65-F5344CB8AC3E}">
        <p14:creationId xmlns:p14="http://schemas.microsoft.com/office/powerpoint/2010/main" val="41632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4DD3F6B-139C-48D6-A1EA-2FEE36BB0C1E}" type="datetimeFigureOut">
              <a:rPr lang="en-GB" smtClean="0"/>
              <a:t>07/06/2022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EA7BA2C-9444-45E5-9DEB-1CFD61D4F9C0}" type="slidenum">
              <a:rPr lang="en-GB" smtClean="0"/>
              <a:t>‹#›</a:t>
            </a:fld>
            <a:endParaRPr lang="en-GB"/>
          </a:p>
        </p:txBody>
      </p:sp>
    </p:spTree>
    <p:extLst>
      <p:ext uri="{BB962C8B-B14F-4D97-AF65-F5344CB8AC3E}">
        <p14:creationId xmlns:p14="http://schemas.microsoft.com/office/powerpoint/2010/main" val="38590676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4DD3F6B-139C-48D6-A1EA-2FEE36BB0C1E}" type="datetimeFigureOut">
              <a:rPr lang="en-GB" smtClean="0"/>
              <a:t>07/06/2022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EA7BA2C-9444-45E5-9DEB-1CFD61D4F9C0}" type="slidenum">
              <a:rPr lang="en-GB" smtClean="0"/>
              <a:t>‹#›</a:t>
            </a:fld>
            <a:endParaRPr lang="en-GB"/>
          </a:p>
        </p:txBody>
      </p:sp>
    </p:spTree>
    <p:extLst>
      <p:ext uri="{BB962C8B-B14F-4D97-AF65-F5344CB8AC3E}">
        <p14:creationId xmlns:p14="http://schemas.microsoft.com/office/powerpoint/2010/main" val="211762749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5F9676-A38A-E14E-88B4-41C1476B8A0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rcRect/>
          <a:stretch/>
        </p:blipFill>
        <p:spPr>
          <a:xfrm>
            <a:off x="4009230" y="707367"/>
            <a:ext cx="8204813" cy="6153609"/>
          </a:xfrm>
        </p:spPr>
      </p:pic>
      <p:sp>
        <p:nvSpPr>
          <p:cNvPr id="3" name="Text Placeholder 2">
            <a:extLst>
              <a:ext uri="{FF2B5EF4-FFF2-40B4-BE49-F238E27FC236}">
                <a16:creationId xmlns:a16="http://schemas.microsoft.com/office/drawing/2014/main" id="{4DDB358C-7695-DE40-AE43-BB7598540AB4}"/>
              </a:ext>
            </a:extLst>
          </p:cNvPr>
          <p:cNvSpPr>
            <a:spLocks noGrp="1"/>
          </p:cNvSpPr>
          <p:nvPr>
            <p:ph type="body" sz="quarter" idx="11"/>
          </p:nvPr>
        </p:nvSpPr>
        <p:spPr>
          <a:xfrm>
            <a:off x="628994" y="3429000"/>
            <a:ext cx="3227388" cy="1806575"/>
          </a:xfrm>
        </p:spPr>
        <p:txBody>
          <a:bodyPr>
            <a:normAutofit/>
          </a:bodyPr>
          <a:lstStyle/>
          <a:p>
            <a:r>
              <a:rPr lang="en-GB" dirty="0"/>
              <a:t>	Totton and Eling Town Council Draft Neighbourhood Plan</a:t>
            </a:r>
          </a:p>
        </p:txBody>
      </p:sp>
      <p:pic>
        <p:nvPicPr>
          <p:cNvPr id="1026" name="Picture 2">
            <a:extLst>
              <a:ext uri="{FF2B5EF4-FFF2-40B4-BE49-F238E27FC236}">
                <a16:creationId xmlns:a16="http://schemas.microsoft.com/office/drawing/2014/main" id="{6DC8ADB4-BDBF-182D-97D3-99598035DB5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0641" y="113835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25 May 2022 at 09:01:38" descr="Audio Recording 25 May 2022 at 09:01:38">
            <a:hlinkClick r:id="" action="ppaction://media"/>
            <a:extLst>
              <a:ext uri="{FF2B5EF4-FFF2-40B4-BE49-F238E27FC236}">
                <a16:creationId xmlns:a16="http://schemas.microsoft.com/office/drawing/2014/main" id="{95017FEE-21D1-12EF-E691-FCC3C6D247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01243" y="6045200"/>
            <a:ext cx="812800" cy="812800"/>
          </a:xfrm>
          <a:prstGeom prst="rect">
            <a:avLst/>
          </a:prstGeom>
        </p:spPr>
      </p:pic>
    </p:spTree>
    <p:extLst>
      <p:ext uri="{BB962C8B-B14F-4D97-AF65-F5344CB8AC3E}">
        <p14:creationId xmlns:p14="http://schemas.microsoft.com/office/powerpoint/2010/main" val="23186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3BD279-A37A-2C5B-F78D-4BDA1DC2D4F3}"/>
              </a:ext>
            </a:extLst>
          </p:cNvPr>
          <p:cNvSpPr>
            <a:spLocks noGrp="1"/>
          </p:cNvSpPr>
          <p:nvPr>
            <p:ph type="body" sz="quarter" idx="11"/>
          </p:nvPr>
        </p:nvSpPr>
        <p:spPr>
          <a:xfrm>
            <a:off x="431286" y="871577"/>
            <a:ext cx="3132123" cy="1806575"/>
          </a:xfrm>
        </p:spPr>
        <p:txBody>
          <a:bodyPr/>
          <a:lstStyle/>
          <a:p>
            <a:r>
              <a:rPr lang="en-GB" dirty="0"/>
              <a:t>	Town centre vision</a:t>
            </a:r>
          </a:p>
        </p:txBody>
      </p:sp>
      <p:pic>
        <p:nvPicPr>
          <p:cNvPr id="6" name="Picture 5" descr="A map of a country&#10;&#10;Description automatically generated with low confidence">
            <a:extLst>
              <a:ext uri="{FF2B5EF4-FFF2-40B4-BE49-F238E27FC236}">
                <a16:creationId xmlns:a16="http://schemas.microsoft.com/office/drawing/2014/main" id="{A18C9AC8-B0FE-C070-A6A1-87D3C679E0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84171" y="706909"/>
            <a:ext cx="8207829" cy="6151091"/>
          </a:xfrm>
          <a:prstGeom prst="rect">
            <a:avLst/>
          </a:prstGeom>
        </p:spPr>
      </p:pic>
      <p:sp>
        <p:nvSpPr>
          <p:cNvPr id="7" name="TextBox 6">
            <a:extLst>
              <a:ext uri="{FF2B5EF4-FFF2-40B4-BE49-F238E27FC236}">
                <a16:creationId xmlns:a16="http://schemas.microsoft.com/office/drawing/2014/main" id="{BDC45E4F-63D7-69E2-0B9A-BD0073818756}"/>
              </a:ext>
            </a:extLst>
          </p:cNvPr>
          <p:cNvSpPr txBox="1"/>
          <p:nvPr/>
        </p:nvSpPr>
        <p:spPr>
          <a:xfrm>
            <a:off x="709619" y="3635885"/>
            <a:ext cx="3256156" cy="923330"/>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A new, civic-led mixed use quarter surrounding a larger Memorial Park</a:t>
            </a:r>
          </a:p>
        </p:txBody>
      </p:sp>
      <p:sp>
        <p:nvSpPr>
          <p:cNvPr id="8" name="Freeform 7">
            <a:extLst>
              <a:ext uri="{FF2B5EF4-FFF2-40B4-BE49-F238E27FC236}">
                <a16:creationId xmlns:a16="http://schemas.microsoft.com/office/drawing/2014/main" id="{9AB03DB0-A583-0C0A-E169-0518CD291BA8}"/>
              </a:ext>
            </a:extLst>
          </p:cNvPr>
          <p:cNvSpPr/>
          <p:nvPr/>
        </p:nvSpPr>
        <p:spPr>
          <a:xfrm>
            <a:off x="3947379" y="3635885"/>
            <a:ext cx="3763210" cy="11595"/>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94928"/>
              <a:gd name="connsiteY0" fmla="*/ 766881 h 766881"/>
              <a:gd name="connsiteX1" fmla="*/ 2185639 w 3194928"/>
              <a:gd name="connsiteY1" fmla="*/ 766881 h 766881"/>
              <a:gd name="connsiteX2" fmla="*/ 3194799 w 3194928"/>
              <a:gd name="connsiteY2" fmla="*/ 0 h 766881"/>
              <a:gd name="connsiteX0" fmla="*/ 0 w 3194799"/>
              <a:gd name="connsiteY0" fmla="*/ 766881 h 766881"/>
              <a:gd name="connsiteX1" fmla="*/ 2185639 w 3194799"/>
              <a:gd name="connsiteY1" fmla="*/ 766881 h 766881"/>
              <a:gd name="connsiteX2" fmla="*/ 3194799 w 3194799"/>
              <a:gd name="connsiteY2" fmla="*/ 0 h 766881"/>
              <a:gd name="connsiteX0" fmla="*/ 0 w 3750853"/>
              <a:gd name="connsiteY0" fmla="*/ 0 h 234016"/>
              <a:gd name="connsiteX1" fmla="*/ 2185639 w 3750853"/>
              <a:gd name="connsiteY1" fmla="*/ 0 h 234016"/>
              <a:gd name="connsiteX2" fmla="*/ 3750853 w 3750853"/>
              <a:gd name="connsiteY2" fmla="*/ 234016 h 234016"/>
              <a:gd name="connsiteX0" fmla="*/ 0 w 3750853"/>
              <a:gd name="connsiteY0" fmla="*/ 0 h 234016"/>
              <a:gd name="connsiteX1" fmla="*/ 3750853 w 3750853"/>
              <a:gd name="connsiteY1" fmla="*/ 234016 h 234016"/>
              <a:gd name="connsiteX0" fmla="*/ 0 w 3763210"/>
              <a:gd name="connsiteY0" fmla="*/ 0 h 11595"/>
              <a:gd name="connsiteX1" fmla="*/ 3763210 w 3763210"/>
              <a:gd name="connsiteY1" fmla="*/ 11595 h 11595"/>
            </a:gdLst>
            <a:ahLst/>
            <a:cxnLst>
              <a:cxn ang="0">
                <a:pos x="connsiteX0" y="connsiteY0"/>
              </a:cxn>
              <a:cxn ang="0">
                <a:pos x="connsiteX1" y="connsiteY1"/>
              </a:cxn>
            </a:cxnLst>
            <a:rect l="l" t="t" r="r" b="b"/>
            <a:pathLst>
              <a:path w="3763210" h="11595">
                <a:moveTo>
                  <a:pt x="0" y="0"/>
                </a:moveTo>
                <a:lnTo>
                  <a:pt x="3763210" y="11595"/>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85C9120-2B40-B90C-4BB7-F85392BC3425}"/>
              </a:ext>
            </a:extLst>
          </p:cNvPr>
          <p:cNvSpPr txBox="1"/>
          <p:nvPr/>
        </p:nvSpPr>
        <p:spPr>
          <a:xfrm>
            <a:off x="709619" y="4779480"/>
            <a:ext cx="3256156" cy="1754326"/>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Drawing people into the park along a new pedestrian street lined with shops, restaurants, a market, and popular community and civic buildings</a:t>
            </a:r>
          </a:p>
        </p:txBody>
      </p:sp>
      <p:sp>
        <p:nvSpPr>
          <p:cNvPr id="10" name="Freeform 9">
            <a:extLst>
              <a:ext uri="{FF2B5EF4-FFF2-40B4-BE49-F238E27FC236}">
                <a16:creationId xmlns:a16="http://schemas.microsoft.com/office/drawing/2014/main" id="{FBB2DFAD-2C62-4D8F-2742-2F75F3D0AC69}"/>
              </a:ext>
            </a:extLst>
          </p:cNvPr>
          <p:cNvSpPr/>
          <p:nvPr/>
        </p:nvSpPr>
        <p:spPr>
          <a:xfrm>
            <a:off x="3947379" y="4173237"/>
            <a:ext cx="3960919" cy="621185"/>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94928"/>
              <a:gd name="connsiteY0" fmla="*/ 766881 h 766881"/>
              <a:gd name="connsiteX1" fmla="*/ 2185639 w 3194928"/>
              <a:gd name="connsiteY1" fmla="*/ 766881 h 766881"/>
              <a:gd name="connsiteX2" fmla="*/ 3194799 w 3194928"/>
              <a:gd name="connsiteY2" fmla="*/ 0 h 766881"/>
              <a:gd name="connsiteX0" fmla="*/ 0 w 3194799"/>
              <a:gd name="connsiteY0" fmla="*/ 766881 h 766881"/>
              <a:gd name="connsiteX1" fmla="*/ 2185639 w 3194799"/>
              <a:gd name="connsiteY1" fmla="*/ 766881 h 766881"/>
              <a:gd name="connsiteX2" fmla="*/ 3194799 w 3194799"/>
              <a:gd name="connsiteY2" fmla="*/ 0 h 766881"/>
              <a:gd name="connsiteX0" fmla="*/ 0 w 3750853"/>
              <a:gd name="connsiteY0" fmla="*/ 0 h 234016"/>
              <a:gd name="connsiteX1" fmla="*/ 2185639 w 3750853"/>
              <a:gd name="connsiteY1" fmla="*/ 0 h 234016"/>
              <a:gd name="connsiteX2" fmla="*/ 3750853 w 3750853"/>
              <a:gd name="connsiteY2" fmla="*/ 234016 h 234016"/>
              <a:gd name="connsiteX0" fmla="*/ 0 w 3750853"/>
              <a:gd name="connsiteY0" fmla="*/ 0 h 234016"/>
              <a:gd name="connsiteX1" fmla="*/ 3750853 w 3750853"/>
              <a:gd name="connsiteY1" fmla="*/ 234016 h 234016"/>
              <a:gd name="connsiteX0" fmla="*/ 0 w 3763210"/>
              <a:gd name="connsiteY0" fmla="*/ 0 h 11595"/>
              <a:gd name="connsiteX1" fmla="*/ 3763210 w 3763210"/>
              <a:gd name="connsiteY1" fmla="*/ 11595 h 11595"/>
              <a:gd name="connsiteX0" fmla="*/ 0 w 3763210"/>
              <a:gd name="connsiteY0" fmla="*/ 0 h 14942"/>
              <a:gd name="connsiteX1" fmla="*/ 2441064 w 3763210"/>
              <a:gd name="connsiteY1" fmla="*/ 14942 h 14942"/>
              <a:gd name="connsiteX2" fmla="*/ 3763210 w 3763210"/>
              <a:gd name="connsiteY2" fmla="*/ 11595 h 14942"/>
              <a:gd name="connsiteX0" fmla="*/ 0 w 3960919"/>
              <a:gd name="connsiteY0" fmla="*/ 606261 h 621203"/>
              <a:gd name="connsiteX1" fmla="*/ 2441064 w 3960919"/>
              <a:gd name="connsiteY1" fmla="*/ 621203 h 621203"/>
              <a:gd name="connsiteX2" fmla="*/ 3960919 w 3960919"/>
              <a:gd name="connsiteY2" fmla="*/ 18 h 621203"/>
              <a:gd name="connsiteX0" fmla="*/ 0 w 3960919"/>
              <a:gd name="connsiteY0" fmla="*/ 606243 h 621185"/>
              <a:gd name="connsiteX1" fmla="*/ 2441064 w 3960919"/>
              <a:gd name="connsiteY1" fmla="*/ 621185 h 621185"/>
              <a:gd name="connsiteX2" fmla="*/ 3960919 w 3960919"/>
              <a:gd name="connsiteY2" fmla="*/ 0 h 621185"/>
            </a:gdLst>
            <a:ahLst/>
            <a:cxnLst>
              <a:cxn ang="0">
                <a:pos x="connsiteX0" y="connsiteY0"/>
              </a:cxn>
              <a:cxn ang="0">
                <a:pos x="connsiteX1" y="connsiteY1"/>
              </a:cxn>
              <a:cxn ang="0">
                <a:pos x="connsiteX2" y="connsiteY2"/>
              </a:cxn>
            </a:cxnLst>
            <a:rect l="l" t="t" r="r" b="b"/>
            <a:pathLst>
              <a:path w="3960919" h="621185">
                <a:moveTo>
                  <a:pt x="0" y="606243"/>
                </a:moveTo>
                <a:lnTo>
                  <a:pt x="2441064" y="621185"/>
                </a:lnTo>
                <a:lnTo>
                  <a:pt x="3960919"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A2BBFFD-AB48-83BC-0AFC-89ABA6B3A5B5}"/>
              </a:ext>
            </a:extLst>
          </p:cNvPr>
          <p:cNvSpPr txBox="1"/>
          <p:nvPr/>
        </p:nvSpPr>
        <p:spPr>
          <a:xfrm>
            <a:off x="728015" y="1939488"/>
            <a:ext cx="3256156" cy="1477328"/>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A park that provides walking connections. Natural surveillance from buildings to improve personal safety. Trees to dapple views.</a:t>
            </a:r>
          </a:p>
        </p:txBody>
      </p:sp>
      <p:sp>
        <p:nvSpPr>
          <p:cNvPr id="12" name="Freeform 11">
            <a:extLst>
              <a:ext uri="{FF2B5EF4-FFF2-40B4-BE49-F238E27FC236}">
                <a16:creationId xmlns:a16="http://schemas.microsoft.com/office/drawing/2014/main" id="{8F4435AF-6A97-67F0-1E99-9F7EAC9CF848}"/>
              </a:ext>
            </a:extLst>
          </p:cNvPr>
          <p:cNvSpPr/>
          <p:nvPr/>
        </p:nvSpPr>
        <p:spPr>
          <a:xfrm>
            <a:off x="3947379" y="1933691"/>
            <a:ext cx="3763210" cy="456438"/>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94928"/>
              <a:gd name="connsiteY0" fmla="*/ 766881 h 766881"/>
              <a:gd name="connsiteX1" fmla="*/ 2185639 w 3194928"/>
              <a:gd name="connsiteY1" fmla="*/ 766881 h 766881"/>
              <a:gd name="connsiteX2" fmla="*/ 3194799 w 3194928"/>
              <a:gd name="connsiteY2" fmla="*/ 0 h 766881"/>
              <a:gd name="connsiteX0" fmla="*/ 0 w 3194799"/>
              <a:gd name="connsiteY0" fmla="*/ 766881 h 766881"/>
              <a:gd name="connsiteX1" fmla="*/ 2185639 w 3194799"/>
              <a:gd name="connsiteY1" fmla="*/ 766881 h 766881"/>
              <a:gd name="connsiteX2" fmla="*/ 3194799 w 3194799"/>
              <a:gd name="connsiteY2" fmla="*/ 0 h 766881"/>
              <a:gd name="connsiteX0" fmla="*/ 0 w 3750853"/>
              <a:gd name="connsiteY0" fmla="*/ 0 h 234016"/>
              <a:gd name="connsiteX1" fmla="*/ 2185639 w 3750853"/>
              <a:gd name="connsiteY1" fmla="*/ 0 h 234016"/>
              <a:gd name="connsiteX2" fmla="*/ 3750853 w 3750853"/>
              <a:gd name="connsiteY2" fmla="*/ 234016 h 234016"/>
              <a:gd name="connsiteX0" fmla="*/ 0 w 3750853"/>
              <a:gd name="connsiteY0" fmla="*/ 0 h 234016"/>
              <a:gd name="connsiteX1" fmla="*/ 3750853 w 3750853"/>
              <a:gd name="connsiteY1" fmla="*/ 234016 h 234016"/>
              <a:gd name="connsiteX0" fmla="*/ 0 w 3763210"/>
              <a:gd name="connsiteY0" fmla="*/ 0 h 11595"/>
              <a:gd name="connsiteX1" fmla="*/ 3763210 w 3763210"/>
              <a:gd name="connsiteY1" fmla="*/ 11595 h 11595"/>
              <a:gd name="connsiteX0" fmla="*/ 0 w 3763210"/>
              <a:gd name="connsiteY0" fmla="*/ 0 h 11595"/>
              <a:gd name="connsiteX1" fmla="*/ 2515205 w 3763210"/>
              <a:gd name="connsiteY1" fmla="*/ 6321 h 11595"/>
              <a:gd name="connsiteX2" fmla="*/ 3763210 w 3763210"/>
              <a:gd name="connsiteY2" fmla="*/ 11595 h 11595"/>
              <a:gd name="connsiteX0" fmla="*/ 0 w 3763210"/>
              <a:gd name="connsiteY0" fmla="*/ 0 h 456438"/>
              <a:gd name="connsiteX1" fmla="*/ 2515205 w 3763210"/>
              <a:gd name="connsiteY1" fmla="*/ 6321 h 456438"/>
              <a:gd name="connsiteX2" fmla="*/ 3763210 w 3763210"/>
              <a:gd name="connsiteY2" fmla="*/ 456438 h 456438"/>
              <a:gd name="connsiteX0" fmla="*/ 0 w 3763210"/>
              <a:gd name="connsiteY0" fmla="*/ 0 h 456438"/>
              <a:gd name="connsiteX1" fmla="*/ 2515205 w 3763210"/>
              <a:gd name="connsiteY1" fmla="*/ 6321 h 456438"/>
              <a:gd name="connsiteX2" fmla="*/ 3763210 w 3763210"/>
              <a:gd name="connsiteY2" fmla="*/ 456438 h 456438"/>
            </a:gdLst>
            <a:ahLst/>
            <a:cxnLst>
              <a:cxn ang="0">
                <a:pos x="connsiteX0" y="connsiteY0"/>
              </a:cxn>
              <a:cxn ang="0">
                <a:pos x="connsiteX1" y="connsiteY1"/>
              </a:cxn>
              <a:cxn ang="0">
                <a:pos x="connsiteX2" y="connsiteY2"/>
              </a:cxn>
            </a:cxnLst>
            <a:rect l="l" t="t" r="r" b="b"/>
            <a:pathLst>
              <a:path w="3763210" h="456438">
                <a:moveTo>
                  <a:pt x="0" y="0"/>
                </a:moveTo>
                <a:lnTo>
                  <a:pt x="2515205" y="6321"/>
                </a:lnTo>
                <a:lnTo>
                  <a:pt x="3763210" y="456438"/>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41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827A925-7287-EEA3-75B4-CFA72A2751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0138" y="705843"/>
            <a:ext cx="8331862" cy="6152157"/>
          </a:xfrm>
          <a:prstGeom prst="rect">
            <a:avLst/>
          </a:prstGeom>
        </p:spPr>
      </p:pic>
      <p:sp>
        <p:nvSpPr>
          <p:cNvPr id="3" name="Text Placeholder 2">
            <a:extLst>
              <a:ext uri="{FF2B5EF4-FFF2-40B4-BE49-F238E27FC236}">
                <a16:creationId xmlns:a16="http://schemas.microsoft.com/office/drawing/2014/main" id="{E83BD279-A37A-2C5B-F78D-4BDA1DC2D4F3}"/>
              </a:ext>
            </a:extLst>
          </p:cNvPr>
          <p:cNvSpPr>
            <a:spLocks noGrp="1"/>
          </p:cNvSpPr>
          <p:nvPr>
            <p:ph type="body" sz="quarter" idx="11"/>
          </p:nvPr>
        </p:nvSpPr>
        <p:spPr>
          <a:xfrm>
            <a:off x="431286" y="871577"/>
            <a:ext cx="3132123" cy="1806575"/>
          </a:xfrm>
        </p:spPr>
        <p:txBody>
          <a:bodyPr/>
          <a:lstStyle/>
          <a:p>
            <a:r>
              <a:rPr lang="en-GB" dirty="0"/>
              <a:t>	Town centre public realm</a:t>
            </a:r>
          </a:p>
        </p:txBody>
      </p:sp>
      <p:sp>
        <p:nvSpPr>
          <p:cNvPr id="7" name="TextBox 6">
            <a:extLst>
              <a:ext uri="{FF2B5EF4-FFF2-40B4-BE49-F238E27FC236}">
                <a16:creationId xmlns:a16="http://schemas.microsoft.com/office/drawing/2014/main" id="{BDC45E4F-63D7-69E2-0B9A-BD0073818756}"/>
              </a:ext>
            </a:extLst>
          </p:cNvPr>
          <p:cNvSpPr txBox="1"/>
          <p:nvPr/>
        </p:nvSpPr>
        <p:spPr>
          <a:xfrm>
            <a:off x="603982" y="3091364"/>
            <a:ext cx="3256156" cy="923330"/>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Lots of new crossing points and links responding to where people want to walk.</a:t>
            </a:r>
          </a:p>
        </p:txBody>
      </p:sp>
      <p:sp>
        <p:nvSpPr>
          <p:cNvPr id="9" name="TextBox 8">
            <a:extLst>
              <a:ext uri="{FF2B5EF4-FFF2-40B4-BE49-F238E27FC236}">
                <a16:creationId xmlns:a16="http://schemas.microsoft.com/office/drawing/2014/main" id="{F85C9120-2B40-B90C-4BB7-F85392BC3425}"/>
              </a:ext>
            </a:extLst>
          </p:cNvPr>
          <p:cNvSpPr txBox="1"/>
          <p:nvPr/>
        </p:nvSpPr>
        <p:spPr>
          <a:xfrm>
            <a:off x="603982" y="4865897"/>
            <a:ext cx="3256156" cy="923330"/>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Keeping a narrowed dual carriageway to make it easier to cross anywhere.</a:t>
            </a:r>
          </a:p>
        </p:txBody>
      </p:sp>
      <p:sp>
        <p:nvSpPr>
          <p:cNvPr id="11" name="TextBox 10">
            <a:extLst>
              <a:ext uri="{FF2B5EF4-FFF2-40B4-BE49-F238E27FC236}">
                <a16:creationId xmlns:a16="http://schemas.microsoft.com/office/drawing/2014/main" id="{5A2BBFFD-AB48-83BC-0AFC-89ABA6B3A5B5}"/>
              </a:ext>
            </a:extLst>
          </p:cNvPr>
          <p:cNvSpPr txBox="1"/>
          <p:nvPr/>
        </p:nvSpPr>
        <p:spPr>
          <a:xfrm>
            <a:off x="603982" y="1871140"/>
            <a:ext cx="3256156" cy="923330"/>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New family-friendly cycle tracks built together with wider, improved pavements.</a:t>
            </a:r>
          </a:p>
        </p:txBody>
      </p:sp>
      <p:sp>
        <p:nvSpPr>
          <p:cNvPr id="13" name="TextBox 12">
            <a:extLst>
              <a:ext uri="{FF2B5EF4-FFF2-40B4-BE49-F238E27FC236}">
                <a16:creationId xmlns:a16="http://schemas.microsoft.com/office/drawing/2014/main" id="{FFC42DAA-7903-5470-339C-952CF1B79183}"/>
              </a:ext>
            </a:extLst>
          </p:cNvPr>
          <p:cNvSpPr txBox="1"/>
          <p:nvPr/>
        </p:nvSpPr>
        <p:spPr>
          <a:xfrm>
            <a:off x="588820" y="5972530"/>
            <a:ext cx="3256156" cy="646331"/>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Better, safer, accessible bus stops in one place.</a:t>
            </a:r>
          </a:p>
        </p:txBody>
      </p:sp>
      <p:sp>
        <p:nvSpPr>
          <p:cNvPr id="15" name="TextBox 14">
            <a:extLst>
              <a:ext uri="{FF2B5EF4-FFF2-40B4-BE49-F238E27FC236}">
                <a16:creationId xmlns:a16="http://schemas.microsoft.com/office/drawing/2014/main" id="{280E4B01-DB7E-547C-D287-2EE00B88B2F0}"/>
              </a:ext>
            </a:extLst>
          </p:cNvPr>
          <p:cNvSpPr txBox="1"/>
          <p:nvPr/>
        </p:nvSpPr>
        <p:spPr>
          <a:xfrm>
            <a:off x="596401" y="4127914"/>
            <a:ext cx="3256156" cy="646331"/>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Consider removing the roundabout.</a:t>
            </a:r>
          </a:p>
        </p:txBody>
      </p:sp>
    </p:spTree>
    <p:extLst>
      <p:ext uri="{BB962C8B-B14F-4D97-AF65-F5344CB8AC3E}">
        <p14:creationId xmlns:p14="http://schemas.microsoft.com/office/powerpoint/2010/main" val="222138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n-lt"/>
              </a:rPr>
              <a:t>Proposal 2</a:t>
            </a:r>
            <a:br>
              <a:rPr lang="en-GB" dirty="0"/>
            </a:br>
            <a:r>
              <a:rPr lang="en-GB" dirty="0"/>
              <a:t>Protection and Bio-Capital Development of Green Areas within Totton and Eling</a:t>
            </a:r>
          </a:p>
        </p:txBody>
      </p:sp>
      <p:sp>
        <p:nvSpPr>
          <p:cNvPr id="3" name="Content Placeholder 2"/>
          <p:cNvSpPr>
            <a:spLocks noGrp="1"/>
          </p:cNvSpPr>
          <p:nvPr>
            <p:ph idx="1"/>
          </p:nvPr>
        </p:nvSpPr>
        <p:spPr>
          <a:xfrm>
            <a:off x="7063408" y="2718760"/>
            <a:ext cx="4290391" cy="4351338"/>
          </a:xfrm>
        </p:spPr>
        <p:txBody>
          <a:bodyPr/>
          <a:lstStyle/>
          <a:p>
            <a:r>
              <a:rPr lang="en-GB" dirty="0"/>
              <a:t>Better Conservation status for the Bartley Water throughout Totton and Eling.</a:t>
            </a:r>
          </a:p>
          <a:p>
            <a:endParaRPr lang="en-GB" dirty="0"/>
          </a:p>
          <a:p>
            <a:r>
              <a:rPr lang="en-GB" dirty="0"/>
              <a:t>Enlarging green spaces within the town centre e.g. back of the library, developments to </a:t>
            </a:r>
            <a:r>
              <a:rPr lang="en-GB" dirty="0" err="1"/>
              <a:t>encorporate</a:t>
            </a:r>
            <a:r>
              <a:rPr lang="en-GB" dirty="0"/>
              <a:t> green spaces wherever possible, e.g. traffic calming with planters along Library Road.</a:t>
            </a:r>
          </a:p>
        </p:txBody>
      </p:sp>
    </p:spTree>
    <p:extLst>
      <p:ext uri="{BB962C8B-B14F-4D97-AF65-F5344CB8AC3E}">
        <p14:creationId xmlns:p14="http://schemas.microsoft.com/office/powerpoint/2010/main" val="246779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586212" y="886917"/>
            <a:ext cx="3227388" cy="1013135"/>
          </a:xfrm>
        </p:spPr>
        <p:txBody>
          <a:bodyPr/>
          <a:lstStyle/>
          <a:p>
            <a:r>
              <a:rPr lang="en-GB" dirty="0"/>
              <a:t>	Central area green spaces</a:t>
            </a:r>
          </a:p>
        </p:txBody>
      </p:sp>
      <p:pic>
        <p:nvPicPr>
          <p:cNvPr id="5" name="Picture 4" descr="A picture containing text&#10;&#10;Description automatically generated">
            <a:extLst>
              <a:ext uri="{FF2B5EF4-FFF2-40B4-BE49-F238E27FC236}">
                <a16:creationId xmlns:a16="http://schemas.microsoft.com/office/drawing/2014/main" id="{AFED471A-3904-5237-F550-EA9FB97C1D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0110" y="700644"/>
            <a:ext cx="7615678" cy="6157356"/>
          </a:xfrm>
          <a:prstGeom prst="rect">
            <a:avLst/>
          </a:prstGeom>
        </p:spPr>
      </p:pic>
      <p:sp>
        <p:nvSpPr>
          <p:cNvPr id="8" name="TextBox 7">
            <a:extLst>
              <a:ext uri="{FF2B5EF4-FFF2-40B4-BE49-F238E27FC236}">
                <a16:creationId xmlns:a16="http://schemas.microsoft.com/office/drawing/2014/main" id="{1CB6A2B8-4EE4-0373-008B-52FF3A92254F}"/>
              </a:ext>
            </a:extLst>
          </p:cNvPr>
          <p:cNvSpPr txBox="1"/>
          <p:nvPr/>
        </p:nvSpPr>
        <p:spPr>
          <a:xfrm>
            <a:off x="763609" y="3913049"/>
            <a:ext cx="3256156" cy="646331"/>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Bartley Park: new SINC, accessible walkways.</a:t>
            </a:r>
          </a:p>
        </p:txBody>
      </p:sp>
      <p:sp>
        <p:nvSpPr>
          <p:cNvPr id="9" name="Freeform 8">
            <a:extLst>
              <a:ext uri="{FF2B5EF4-FFF2-40B4-BE49-F238E27FC236}">
                <a16:creationId xmlns:a16="http://schemas.microsoft.com/office/drawing/2014/main" id="{CFC6287C-C053-9C09-545B-E487C9E942A4}"/>
              </a:ext>
            </a:extLst>
          </p:cNvPr>
          <p:cNvSpPr/>
          <p:nvPr/>
        </p:nvSpPr>
        <p:spPr>
          <a:xfrm>
            <a:off x="4027786" y="3932417"/>
            <a:ext cx="1436289" cy="7816"/>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Lst>
            <a:ahLst/>
            <a:cxnLst>
              <a:cxn ang="0">
                <a:pos x="connsiteX0" y="connsiteY0"/>
              </a:cxn>
              <a:cxn ang="0">
                <a:pos x="connsiteX1" y="connsiteY1"/>
              </a:cxn>
            </a:cxnLst>
            <a:rect l="l" t="t" r="r" b="b"/>
            <a:pathLst>
              <a:path w="14407" h="10000">
                <a:moveTo>
                  <a:pt x="0" y="10000"/>
                </a:moveTo>
                <a:lnTo>
                  <a:pt x="14407"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6E102AB-D3A2-246D-FA68-F25A044225B5}"/>
              </a:ext>
            </a:extLst>
          </p:cNvPr>
          <p:cNvSpPr txBox="1"/>
          <p:nvPr/>
        </p:nvSpPr>
        <p:spPr>
          <a:xfrm>
            <a:off x="763609" y="2561617"/>
            <a:ext cx="3256156" cy="1200329"/>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Memorial Park: larger with more connections and wrapped with high quality mixed use development.</a:t>
            </a:r>
          </a:p>
        </p:txBody>
      </p:sp>
      <p:sp>
        <p:nvSpPr>
          <p:cNvPr id="11" name="Freeform 10">
            <a:extLst>
              <a:ext uri="{FF2B5EF4-FFF2-40B4-BE49-F238E27FC236}">
                <a16:creationId xmlns:a16="http://schemas.microsoft.com/office/drawing/2014/main" id="{551F7BB8-B0C5-DC2E-E5FF-FE407B341E85}"/>
              </a:ext>
            </a:extLst>
          </p:cNvPr>
          <p:cNvSpPr/>
          <p:nvPr/>
        </p:nvSpPr>
        <p:spPr>
          <a:xfrm>
            <a:off x="3990110" y="1445335"/>
            <a:ext cx="3846985" cy="1124097"/>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0000"/>
              <a:gd name="connsiteX1" fmla="*/ 10482 w 14407"/>
              <a:gd name="connsiteY1" fmla="*/ 4418 h 10000"/>
              <a:gd name="connsiteX2" fmla="*/ 14407 w 14407"/>
              <a:gd name="connsiteY2" fmla="*/ 0 h 10000"/>
              <a:gd name="connsiteX0" fmla="*/ 0 w 38588"/>
              <a:gd name="connsiteY0" fmla="*/ 1438200 h 1438200"/>
              <a:gd name="connsiteX1" fmla="*/ 10482 w 38588"/>
              <a:gd name="connsiteY1" fmla="*/ 1432618 h 1438200"/>
              <a:gd name="connsiteX2" fmla="*/ 38588 w 38588"/>
              <a:gd name="connsiteY2" fmla="*/ 0 h 1438200"/>
              <a:gd name="connsiteX0" fmla="*/ 0 w 38588"/>
              <a:gd name="connsiteY0" fmla="*/ 1438200 h 1438200"/>
              <a:gd name="connsiteX1" fmla="*/ 10482 w 38588"/>
              <a:gd name="connsiteY1" fmla="*/ 1432618 h 1438200"/>
              <a:gd name="connsiteX2" fmla="*/ 38588 w 38588"/>
              <a:gd name="connsiteY2" fmla="*/ 0 h 1438200"/>
            </a:gdLst>
            <a:ahLst/>
            <a:cxnLst>
              <a:cxn ang="0">
                <a:pos x="connsiteX0" y="connsiteY0"/>
              </a:cxn>
              <a:cxn ang="0">
                <a:pos x="connsiteX1" y="connsiteY1"/>
              </a:cxn>
              <a:cxn ang="0">
                <a:pos x="connsiteX2" y="connsiteY2"/>
              </a:cxn>
            </a:cxnLst>
            <a:rect l="l" t="t" r="r" b="b"/>
            <a:pathLst>
              <a:path w="38588" h="1438200">
                <a:moveTo>
                  <a:pt x="0" y="1438200"/>
                </a:moveTo>
                <a:lnTo>
                  <a:pt x="10482" y="1432618"/>
                </a:lnTo>
                <a:lnTo>
                  <a:pt x="38588"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616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9" y="0"/>
            <a:ext cx="12140841" cy="6858000"/>
          </a:xfrm>
          <a:prstGeom prst="rect">
            <a:avLst/>
          </a:prstGeom>
        </p:spPr>
      </p:pic>
    </p:spTree>
    <p:extLst>
      <p:ext uri="{BB962C8B-B14F-4D97-AF65-F5344CB8AC3E}">
        <p14:creationId xmlns:p14="http://schemas.microsoft.com/office/powerpoint/2010/main" val="94434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444219" y="959777"/>
            <a:ext cx="3227388" cy="1647499"/>
          </a:xfrm>
        </p:spPr>
        <p:txBody>
          <a:bodyPr/>
          <a:lstStyle/>
          <a:p>
            <a:r>
              <a:rPr lang="en-GB" dirty="0"/>
              <a:t>	Improving our parks (infrastructure needs)</a:t>
            </a:r>
          </a:p>
        </p:txBody>
      </p:sp>
      <p:sp>
        <p:nvSpPr>
          <p:cNvPr id="11" name="TextBox 10">
            <a:extLst>
              <a:ext uri="{FF2B5EF4-FFF2-40B4-BE49-F238E27FC236}">
                <a16:creationId xmlns:a16="http://schemas.microsoft.com/office/drawing/2014/main" id="{FEED4D5F-FE35-C862-8BB5-0F39208E1B9A}"/>
              </a:ext>
            </a:extLst>
          </p:cNvPr>
          <p:cNvSpPr txBox="1"/>
          <p:nvPr/>
        </p:nvSpPr>
        <p:spPr>
          <a:xfrm>
            <a:off x="742203" y="3393788"/>
            <a:ext cx="3256156" cy="1754326"/>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Improved public space</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Trees and re-wilding.</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New walking and cycling paths.</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Places for sitting out and picnics.</a:t>
            </a:r>
          </a:p>
        </p:txBody>
      </p:sp>
      <p:sp>
        <p:nvSpPr>
          <p:cNvPr id="12" name="Freeform 11">
            <a:extLst>
              <a:ext uri="{FF2B5EF4-FFF2-40B4-BE49-F238E27FC236}">
                <a16:creationId xmlns:a16="http://schemas.microsoft.com/office/drawing/2014/main" id="{175349E6-A978-482F-B23D-AC2454E5279F}"/>
              </a:ext>
            </a:extLst>
          </p:cNvPr>
          <p:cNvSpPr/>
          <p:nvPr/>
        </p:nvSpPr>
        <p:spPr>
          <a:xfrm>
            <a:off x="3977367" y="1776877"/>
            <a:ext cx="1193383" cy="748840"/>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10000"/>
              <a:gd name="connsiteY0" fmla="*/ 9926 h 10148"/>
              <a:gd name="connsiteX1" fmla="*/ 1807 w 10000"/>
              <a:gd name="connsiteY1" fmla="*/ 10148 h 10148"/>
              <a:gd name="connsiteX2" fmla="*/ 10000 w 10000"/>
              <a:gd name="connsiteY2" fmla="*/ 0 h 10148"/>
              <a:gd name="connsiteX0" fmla="*/ 0 w 10000"/>
              <a:gd name="connsiteY0" fmla="*/ 9926 h 9926"/>
              <a:gd name="connsiteX1" fmla="*/ 1756 w 10000"/>
              <a:gd name="connsiteY1" fmla="*/ 9827 h 9926"/>
              <a:gd name="connsiteX2" fmla="*/ 10000 w 10000"/>
              <a:gd name="connsiteY2" fmla="*/ 0 h 9926"/>
            </a:gdLst>
            <a:ahLst/>
            <a:cxnLst>
              <a:cxn ang="0">
                <a:pos x="connsiteX0" y="connsiteY0"/>
              </a:cxn>
              <a:cxn ang="0">
                <a:pos x="connsiteX1" y="connsiteY1"/>
              </a:cxn>
              <a:cxn ang="0">
                <a:pos x="connsiteX2" y="connsiteY2"/>
              </a:cxn>
            </a:cxnLst>
            <a:rect l="l" t="t" r="r" b="b"/>
            <a:pathLst>
              <a:path w="10000" h="9926">
                <a:moveTo>
                  <a:pt x="0" y="9926"/>
                </a:moveTo>
                <a:lnTo>
                  <a:pt x="1756" y="9827"/>
                </a:lnTo>
                <a:lnTo>
                  <a:pt x="10000"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8887709-6FBC-9EB3-75D9-E390001E846C}"/>
              </a:ext>
            </a:extLst>
          </p:cNvPr>
          <p:cNvSpPr txBox="1"/>
          <p:nvPr/>
        </p:nvSpPr>
        <p:spPr>
          <a:xfrm>
            <a:off x="721211" y="5360932"/>
            <a:ext cx="3256156" cy="1200329"/>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New nature conservation</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Bartley Park SINC.</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Improved pedestrian access.</a:t>
            </a:r>
          </a:p>
        </p:txBody>
      </p:sp>
      <p:sp>
        <p:nvSpPr>
          <p:cNvPr id="14" name="Freeform 13">
            <a:extLst>
              <a:ext uri="{FF2B5EF4-FFF2-40B4-BE49-F238E27FC236}">
                <a16:creationId xmlns:a16="http://schemas.microsoft.com/office/drawing/2014/main" id="{7D8DCFEA-743D-0616-328C-E524750F5958}"/>
              </a:ext>
            </a:extLst>
          </p:cNvPr>
          <p:cNvSpPr/>
          <p:nvPr/>
        </p:nvSpPr>
        <p:spPr>
          <a:xfrm>
            <a:off x="3958167" y="3032280"/>
            <a:ext cx="2888238" cy="1546167"/>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Lst>
            <a:ahLst/>
            <a:cxnLst>
              <a:cxn ang="0">
                <a:pos x="connsiteX0" y="connsiteY0"/>
              </a:cxn>
              <a:cxn ang="0">
                <a:pos x="connsiteX1" y="connsiteY1"/>
              </a:cxn>
              <a:cxn ang="0">
                <a:pos x="connsiteX2" y="connsiteY2"/>
              </a:cxn>
            </a:cxnLst>
            <a:rect l="l" t="t" r="r" b="b"/>
            <a:pathLst>
              <a:path w="7421" h="27106">
                <a:moveTo>
                  <a:pt x="0" y="27008"/>
                </a:moveTo>
                <a:lnTo>
                  <a:pt x="2474" y="27106"/>
                </a:lnTo>
                <a:lnTo>
                  <a:pt x="7421"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a:extLst>
              <a:ext uri="{FF2B5EF4-FFF2-40B4-BE49-F238E27FC236}">
                <a16:creationId xmlns:a16="http://schemas.microsoft.com/office/drawing/2014/main" id="{6744A1C8-CE53-0C57-1A78-A39613B59D5D}"/>
              </a:ext>
            </a:extLst>
          </p:cNvPr>
          <p:cNvSpPr/>
          <p:nvPr/>
        </p:nvSpPr>
        <p:spPr>
          <a:xfrm>
            <a:off x="4181913" y="2525324"/>
            <a:ext cx="450903" cy="1438619"/>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10000"/>
              <a:gd name="connsiteY0" fmla="*/ 9926 h 10148"/>
              <a:gd name="connsiteX1" fmla="*/ 1807 w 10000"/>
              <a:gd name="connsiteY1" fmla="*/ 10148 h 10148"/>
              <a:gd name="connsiteX2" fmla="*/ 10000 w 10000"/>
              <a:gd name="connsiteY2" fmla="*/ 0 h 10148"/>
              <a:gd name="connsiteX0" fmla="*/ 0 w 10000"/>
              <a:gd name="connsiteY0" fmla="*/ 9926 h 9926"/>
              <a:gd name="connsiteX1" fmla="*/ 1756 w 10000"/>
              <a:gd name="connsiteY1" fmla="*/ 9827 h 9926"/>
              <a:gd name="connsiteX2" fmla="*/ 10000 w 10000"/>
              <a:gd name="connsiteY2" fmla="*/ 0 h 9926"/>
              <a:gd name="connsiteX0" fmla="*/ 0 w 8244"/>
              <a:gd name="connsiteY0" fmla="*/ 9900 h 9900"/>
              <a:gd name="connsiteX1" fmla="*/ 8244 w 8244"/>
              <a:gd name="connsiteY1" fmla="*/ 0 h 9900"/>
              <a:gd name="connsiteX0" fmla="*/ 0 w 11600"/>
              <a:gd name="connsiteY0" fmla="*/ 8040 h 8040"/>
              <a:gd name="connsiteX1" fmla="*/ 11600 w 11600"/>
              <a:gd name="connsiteY1" fmla="*/ 0 h 8040"/>
              <a:gd name="connsiteX0" fmla="*/ 0 w 3951"/>
              <a:gd name="connsiteY0" fmla="*/ 0 h 24136"/>
              <a:gd name="connsiteX1" fmla="*/ 3951 w 3951"/>
              <a:gd name="connsiteY1" fmla="*/ 24136 h 24136"/>
            </a:gdLst>
            <a:ahLst/>
            <a:cxnLst>
              <a:cxn ang="0">
                <a:pos x="connsiteX0" y="connsiteY0"/>
              </a:cxn>
              <a:cxn ang="0">
                <a:pos x="connsiteX1" y="connsiteY1"/>
              </a:cxn>
            </a:cxnLst>
            <a:rect l="l" t="t" r="r" b="b"/>
            <a:pathLst>
              <a:path w="3951" h="24136">
                <a:moveTo>
                  <a:pt x="0" y="0"/>
                </a:moveTo>
                <a:lnTo>
                  <a:pt x="3951" y="24136"/>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BDC62B3-5019-5CE1-F1A5-07E08629886D}"/>
              </a:ext>
            </a:extLst>
          </p:cNvPr>
          <p:cNvSpPr/>
          <p:nvPr/>
        </p:nvSpPr>
        <p:spPr>
          <a:xfrm>
            <a:off x="4176858" y="2117957"/>
            <a:ext cx="2267590" cy="402382"/>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10000"/>
              <a:gd name="connsiteY0" fmla="*/ 9926 h 10148"/>
              <a:gd name="connsiteX1" fmla="*/ 1807 w 10000"/>
              <a:gd name="connsiteY1" fmla="*/ 10148 h 10148"/>
              <a:gd name="connsiteX2" fmla="*/ 10000 w 10000"/>
              <a:gd name="connsiteY2" fmla="*/ 0 h 10148"/>
              <a:gd name="connsiteX0" fmla="*/ 0 w 10000"/>
              <a:gd name="connsiteY0" fmla="*/ 9926 h 9926"/>
              <a:gd name="connsiteX1" fmla="*/ 1756 w 10000"/>
              <a:gd name="connsiteY1" fmla="*/ 9827 h 9926"/>
              <a:gd name="connsiteX2" fmla="*/ 10000 w 10000"/>
              <a:gd name="connsiteY2" fmla="*/ 0 h 9926"/>
              <a:gd name="connsiteX0" fmla="*/ 0 w 8244"/>
              <a:gd name="connsiteY0" fmla="*/ 9900 h 9900"/>
              <a:gd name="connsiteX1" fmla="*/ 8244 w 8244"/>
              <a:gd name="connsiteY1" fmla="*/ 0 h 9900"/>
              <a:gd name="connsiteX0" fmla="*/ 0 w 11600"/>
              <a:gd name="connsiteY0" fmla="*/ 8040 h 8040"/>
              <a:gd name="connsiteX1" fmla="*/ 11600 w 11600"/>
              <a:gd name="connsiteY1" fmla="*/ 0 h 8040"/>
              <a:gd name="connsiteX0" fmla="*/ 0 w 3951"/>
              <a:gd name="connsiteY0" fmla="*/ 0 h 24136"/>
              <a:gd name="connsiteX1" fmla="*/ 3951 w 3951"/>
              <a:gd name="connsiteY1" fmla="*/ 24136 h 24136"/>
              <a:gd name="connsiteX0" fmla="*/ 0 w 13492"/>
              <a:gd name="connsiteY0" fmla="*/ 0 h 11094"/>
              <a:gd name="connsiteX1" fmla="*/ 13492 w 13492"/>
              <a:gd name="connsiteY1" fmla="*/ 11094 h 11094"/>
              <a:gd name="connsiteX0" fmla="*/ 0 w 50290"/>
              <a:gd name="connsiteY0" fmla="*/ 2797 h 2797"/>
              <a:gd name="connsiteX1" fmla="*/ 50290 w 50290"/>
              <a:gd name="connsiteY1" fmla="*/ 0 h 2797"/>
            </a:gdLst>
            <a:ahLst/>
            <a:cxnLst>
              <a:cxn ang="0">
                <a:pos x="connsiteX0" y="connsiteY0"/>
              </a:cxn>
              <a:cxn ang="0">
                <a:pos x="connsiteX1" y="connsiteY1"/>
              </a:cxn>
            </a:cxnLst>
            <a:rect l="l" t="t" r="r" b="b"/>
            <a:pathLst>
              <a:path w="50290" h="2797">
                <a:moveTo>
                  <a:pt x="0" y="2797"/>
                </a:moveTo>
                <a:lnTo>
                  <a:pt x="50290"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 envelope, stationary&#10;&#10;Description automatically generated">
            <a:extLst>
              <a:ext uri="{FF2B5EF4-FFF2-40B4-BE49-F238E27FC236}">
                <a16:creationId xmlns:a16="http://schemas.microsoft.com/office/drawing/2014/main" id="{B7C194A6-ED50-304C-3E12-8DABD84C97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7367" y="616533"/>
            <a:ext cx="5537336" cy="6257169"/>
          </a:xfrm>
          <a:prstGeom prst="rect">
            <a:avLst/>
          </a:prstGeom>
        </p:spPr>
      </p:pic>
      <p:sp>
        <p:nvSpPr>
          <p:cNvPr id="17" name="Freeform 16">
            <a:extLst>
              <a:ext uri="{FF2B5EF4-FFF2-40B4-BE49-F238E27FC236}">
                <a16:creationId xmlns:a16="http://schemas.microsoft.com/office/drawing/2014/main" id="{0A061C47-11E4-C078-7DB2-4F944002BFDB}"/>
              </a:ext>
            </a:extLst>
          </p:cNvPr>
          <p:cNvSpPr/>
          <p:nvPr/>
        </p:nvSpPr>
        <p:spPr>
          <a:xfrm>
            <a:off x="3998536" y="3408596"/>
            <a:ext cx="2802551" cy="10860"/>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 name="connsiteX0" fmla="*/ 0 w 6666"/>
              <a:gd name="connsiteY0" fmla="*/ 10000 h 10000"/>
              <a:gd name="connsiteX1" fmla="*/ 6666 w 6666"/>
              <a:gd name="connsiteY1" fmla="*/ 0 h 10000"/>
              <a:gd name="connsiteX0" fmla="*/ 0 w 15840"/>
              <a:gd name="connsiteY0" fmla="*/ 0 h 4146"/>
              <a:gd name="connsiteX1" fmla="*/ 15840 w 15840"/>
              <a:gd name="connsiteY1" fmla="*/ 4146 h 4146"/>
              <a:gd name="connsiteX0" fmla="*/ 0 w 9838"/>
              <a:gd name="connsiteY0" fmla="*/ 3493 h 3493"/>
              <a:gd name="connsiteX1" fmla="*/ 9838 w 9838"/>
              <a:gd name="connsiteY1" fmla="*/ 0 h 3493"/>
              <a:gd name="connsiteX0" fmla="*/ 0 w 9341"/>
              <a:gd name="connsiteY0" fmla="*/ 0 h 485"/>
              <a:gd name="connsiteX1" fmla="*/ 9341 w 9341"/>
              <a:gd name="connsiteY1" fmla="*/ 485 h 485"/>
            </a:gdLst>
            <a:ahLst/>
            <a:cxnLst>
              <a:cxn ang="0">
                <a:pos x="connsiteX0" y="connsiteY0"/>
              </a:cxn>
              <a:cxn ang="0">
                <a:pos x="connsiteX1" y="connsiteY1"/>
              </a:cxn>
            </a:cxnLst>
            <a:rect l="l" t="t" r="r" b="b"/>
            <a:pathLst>
              <a:path w="9341" h="485">
                <a:moveTo>
                  <a:pt x="0" y="0"/>
                </a:moveTo>
                <a:lnTo>
                  <a:pt x="9341" y="485"/>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a:extLst>
              <a:ext uri="{FF2B5EF4-FFF2-40B4-BE49-F238E27FC236}">
                <a16:creationId xmlns:a16="http://schemas.microsoft.com/office/drawing/2014/main" id="{67F1506B-199A-0221-6FA4-D8D014BD28BD}"/>
              </a:ext>
            </a:extLst>
          </p:cNvPr>
          <p:cNvSpPr/>
          <p:nvPr/>
        </p:nvSpPr>
        <p:spPr>
          <a:xfrm>
            <a:off x="3977367" y="4976374"/>
            <a:ext cx="2901481" cy="386458"/>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 name="connsiteX0" fmla="*/ 0 w 6666"/>
              <a:gd name="connsiteY0" fmla="*/ 10000 h 10000"/>
              <a:gd name="connsiteX1" fmla="*/ 6666 w 6666"/>
              <a:gd name="connsiteY1" fmla="*/ 0 h 10000"/>
              <a:gd name="connsiteX0" fmla="*/ 0 w 15840"/>
              <a:gd name="connsiteY0" fmla="*/ 0 h 4146"/>
              <a:gd name="connsiteX1" fmla="*/ 15840 w 15840"/>
              <a:gd name="connsiteY1" fmla="*/ 4146 h 4146"/>
              <a:gd name="connsiteX0" fmla="*/ 0 w 9838"/>
              <a:gd name="connsiteY0" fmla="*/ 3493 h 3493"/>
              <a:gd name="connsiteX1" fmla="*/ 9838 w 9838"/>
              <a:gd name="connsiteY1" fmla="*/ 0 h 3493"/>
              <a:gd name="connsiteX0" fmla="*/ 0 w 9341"/>
              <a:gd name="connsiteY0" fmla="*/ 0 h 485"/>
              <a:gd name="connsiteX1" fmla="*/ 9341 w 9341"/>
              <a:gd name="connsiteY1" fmla="*/ 485 h 485"/>
              <a:gd name="connsiteX0" fmla="*/ 0 w 10000"/>
              <a:gd name="connsiteY0" fmla="*/ 0 h 10000"/>
              <a:gd name="connsiteX1" fmla="*/ 8912 w 10000"/>
              <a:gd name="connsiteY1" fmla="*/ 1750 h 10000"/>
              <a:gd name="connsiteX2" fmla="*/ 10000 w 10000"/>
              <a:gd name="connsiteY2" fmla="*/ 10000 h 10000"/>
              <a:gd name="connsiteX0" fmla="*/ 0 w 10353"/>
              <a:gd name="connsiteY0" fmla="*/ 354126 h 355881"/>
              <a:gd name="connsiteX1" fmla="*/ 8912 w 10353"/>
              <a:gd name="connsiteY1" fmla="*/ 355876 h 355881"/>
              <a:gd name="connsiteX2" fmla="*/ 10353 w 10353"/>
              <a:gd name="connsiteY2" fmla="*/ 22 h 355881"/>
              <a:gd name="connsiteX0" fmla="*/ 0 w 10353"/>
              <a:gd name="connsiteY0" fmla="*/ 354104 h 355854"/>
              <a:gd name="connsiteX1" fmla="*/ 8912 w 10353"/>
              <a:gd name="connsiteY1" fmla="*/ 355854 h 355854"/>
              <a:gd name="connsiteX2" fmla="*/ 10353 w 10353"/>
              <a:gd name="connsiteY2" fmla="*/ 0 h 355854"/>
            </a:gdLst>
            <a:ahLst/>
            <a:cxnLst>
              <a:cxn ang="0">
                <a:pos x="connsiteX0" y="connsiteY0"/>
              </a:cxn>
              <a:cxn ang="0">
                <a:pos x="connsiteX1" y="connsiteY1"/>
              </a:cxn>
              <a:cxn ang="0">
                <a:pos x="connsiteX2" y="connsiteY2"/>
              </a:cxn>
            </a:cxnLst>
            <a:rect l="l" t="t" r="r" b="b"/>
            <a:pathLst>
              <a:path w="10353" h="355854">
                <a:moveTo>
                  <a:pt x="0" y="354104"/>
                </a:moveTo>
                <a:lnTo>
                  <a:pt x="8912" y="355854"/>
                </a:lnTo>
                <a:cubicBezTo>
                  <a:pt x="9392" y="237236"/>
                  <a:pt x="9873" y="118618"/>
                  <a:pt x="10353" y="0"/>
                </a:cubicBez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782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357722" y="947420"/>
            <a:ext cx="3227388" cy="1002805"/>
          </a:xfrm>
        </p:spPr>
        <p:txBody>
          <a:bodyPr/>
          <a:lstStyle/>
          <a:p>
            <a:r>
              <a:rPr lang="en-GB" dirty="0"/>
              <a:t>	Whole town site allocations</a:t>
            </a:r>
          </a:p>
        </p:txBody>
      </p:sp>
      <p:pic>
        <p:nvPicPr>
          <p:cNvPr id="9" name="Picture 8">
            <a:extLst>
              <a:ext uri="{FF2B5EF4-FFF2-40B4-BE49-F238E27FC236}">
                <a16:creationId xmlns:a16="http://schemas.microsoft.com/office/drawing/2014/main" id="{ACD7AFAE-9BF0-783A-B545-57EEF84987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8166" y="710217"/>
            <a:ext cx="5441015" cy="6162890"/>
          </a:xfrm>
          <a:prstGeom prst="rect">
            <a:avLst/>
          </a:prstGeom>
        </p:spPr>
      </p:pic>
      <p:sp>
        <p:nvSpPr>
          <p:cNvPr id="11" name="TextBox 10">
            <a:extLst>
              <a:ext uri="{FF2B5EF4-FFF2-40B4-BE49-F238E27FC236}">
                <a16:creationId xmlns:a16="http://schemas.microsoft.com/office/drawing/2014/main" id="{FEED4D5F-FE35-C862-8BB5-0F39208E1B9A}"/>
              </a:ext>
            </a:extLst>
          </p:cNvPr>
          <p:cNvSpPr txBox="1"/>
          <p:nvPr/>
        </p:nvSpPr>
        <p:spPr>
          <a:xfrm>
            <a:off x="713262" y="2525672"/>
            <a:ext cx="3256156" cy="1477328"/>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Strategic and large sites allocated in Local Plan</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May be some NP influence over design and access.</a:t>
            </a:r>
          </a:p>
        </p:txBody>
      </p:sp>
      <p:sp>
        <p:nvSpPr>
          <p:cNvPr id="12" name="Freeform 11">
            <a:extLst>
              <a:ext uri="{FF2B5EF4-FFF2-40B4-BE49-F238E27FC236}">
                <a16:creationId xmlns:a16="http://schemas.microsoft.com/office/drawing/2014/main" id="{175349E6-A978-482F-B23D-AC2454E5279F}"/>
              </a:ext>
            </a:extLst>
          </p:cNvPr>
          <p:cNvSpPr/>
          <p:nvPr/>
        </p:nvSpPr>
        <p:spPr>
          <a:xfrm>
            <a:off x="3977367" y="1776877"/>
            <a:ext cx="1193383" cy="748840"/>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10000"/>
              <a:gd name="connsiteY0" fmla="*/ 9926 h 10148"/>
              <a:gd name="connsiteX1" fmla="*/ 1807 w 10000"/>
              <a:gd name="connsiteY1" fmla="*/ 10148 h 10148"/>
              <a:gd name="connsiteX2" fmla="*/ 10000 w 10000"/>
              <a:gd name="connsiteY2" fmla="*/ 0 h 10148"/>
              <a:gd name="connsiteX0" fmla="*/ 0 w 10000"/>
              <a:gd name="connsiteY0" fmla="*/ 9926 h 9926"/>
              <a:gd name="connsiteX1" fmla="*/ 1756 w 10000"/>
              <a:gd name="connsiteY1" fmla="*/ 9827 h 9926"/>
              <a:gd name="connsiteX2" fmla="*/ 10000 w 10000"/>
              <a:gd name="connsiteY2" fmla="*/ 0 h 9926"/>
            </a:gdLst>
            <a:ahLst/>
            <a:cxnLst>
              <a:cxn ang="0">
                <a:pos x="connsiteX0" y="connsiteY0"/>
              </a:cxn>
              <a:cxn ang="0">
                <a:pos x="connsiteX1" y="connsiteY1"/>
              </a:cxn>
              <a:cxn ang="0">
                <a:pos x="connsiteX2" y="connsiteY2"/>
              </a:cxn>
            </a:cxnLst>
            <a:rect l="l" t="t" r="r" b="b"/>
            <a:pathLst>
              <a:path w="10000" h="9926">
                <a:moveTo>
                  <a:pt x="0" y="9926"/>
                </a:moveTo>
                <a:lnTo>
                  <a:pt x="1756" y="9827"/>
                </a:lnTo>
                <a:lnTo>
                  <a:pt x="10000"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8887709-6FBC-9EB3-75D9-E390001E846C}"/>
              </a:ext>
            </a:extLst>
          </p:cNvPr>
          <p:cNvSpPr txBox="1"/>
          <p:nvPr/>
        </p:nvSpPr>
        <p:spPr>
          <a:xfrm>
            <a:off x="702010" y="4578444"/>
            <a:ext cx="3256156" cy="1200329"/>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Smallest viable sites can be allocated in NP</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Social housing.</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Community uses.</a:t>
            </a:r>
          </a:p>
        </p:txBody>
      </p:sp>
      <p:sp>
        <p:nvSpPr>
          <p:cNvPr id="14" name="Freeform 13">
            <a:extLst>
              <a:ext uri="{FF2B5EF4-FFF2-40B4-BE49-F238E27FC236}">
                <a16:creationId xmlns:a16="http://schemas.microsoft.com/office/drawing/2014/main" id="{7D8DCFEA-743D-0616-328C-E524750F5958}"/>
              </a:ext>
            </a:extLst>
          </p:cNvPr>
          <p:cNvSpPr/>
          <p:nvPr/>
        </p:nvSpPr>
        <p:spPr>
          <a:xfrm>
            <a:off x="3958167" y="3032280"/>
            <a:ext cx="2888238" cy="1546167"/>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Lst>
            <a:ahLst/>
            <a:cxnLst>
              <a:cxn ang="0">
                <a:pos x="connsiteX0" y="connsiteY0"/>
              </a:cxn>
              <a:cxn ang="0">
                <a:pos x="connsiteX1" y="connsiteY1"/>
              </a:cxn>
              <a:cxn ang="0">
                <a:pos x="connsiteX2" y="connsiteY2"/>
              </a:cxn>
            </a:cxnLst>
            <a:rect l="l" t="t" r="r" b="b"/>
            <a:pathLst>
              <a:path w="7421" h="27106">
                <a:moveTo>
                  <a:pt x="0" y="27008"/>
                </a:moveTo>
                <a:lnTo>
                  <a:pt x="2474" y="27106"/>
                </a:lnTo>
                <a:lnTo>
                  <a:pt x="7421"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a:extLst>
              <a:ext uri="{FF2B5EF4-FFF2-40B4-BE49-F238E27FC236}">
                <a16:creationId xmlns:a16="http://schemas.microsoft.com/office/drawing/2014/main" id="{6744A1C8-CE53-0C57-1A78-A39613B59D5D}"/>
              </a:ext>
            </a:extLst>
          </p:cNvPr>
          <p:cNvSpPr/>
          <p:nvPr/>
        </p:nvSpPr>
        <p:spPr>
          <a:xfrm>
            <a:off x="4181913" y="2525324"/>
            <a:ext cx="450903" cy="1438619"/>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10000"/>
              <a:gd name="connsiteY0" fmla="*/ 9926 h 10148"/>
              <a:gd name="connsiteX1" fmla="*/ 1807 w 10000"/>
              <a:gd name="connsiteY1" fmla="*/ 10148 h 10148"/>
              <a:gd name="connsiteX2" fmla="*/ 10000 w 10000"/>
              <a:gd name="connsiteY2" fmla="*/ 0 h 10148"/>
              <a:gd name="connsiteX0" fmla="*/ 0 w 10000"/>
              <a:gd name="connsiteY0" fmla="*/ 9926 h 9926"/>
              <a:gd name="connsiteX1" fmla="*/ 1756 w 10000"/>
              <a:gd name="connsiteY1" fmla="*/ 9827 h 9926"/>
              <a:gd name="connsiteX2" fmla="*/ 10000 w 10000"/>
              <a:gd name="connsiteY2" fmla="*/ 0 h 9926"/>
              <a:gd name="connsiteX0" fmla="*/ 0 w 8244"/>
              <a:gd name="connsiteY0" fmla="*/ 9900 h 9900"/>
              <a:gd name="connsiteX1" fmla="*/ 8244 w 8244"/>
              <a:gd name="connsiteY1" fmla="*/ 0 h 9900"/>
              <a:gd name="connsiteX0" fmla="*/ 0 w 11600"/>
              <a:gd name="connsiteY0" fmla="*/ 8040 h 8040"/>
              <a:gd name="connsiteX1" fmla="*/ 11600 w 11600"/>
              <a:gd name="connsiteY1" fmla="*/ 0 h 8040"/>
              <a:gd name="connsiteX0" fmla="*/ 0 w 3951"/>
              <a:gd name="connsiteY0" fmla="*/ 0 h 24136"/>
              <a:gd name="connsiteX1" fmla="*/ 3951 w 3951"/>
              <a:gd name="connsiteY1" fmla="*/ 24136 h 24136"/>
            </a:gdLst>
            <a:ahLst/>
            <a:cxnLst>
              <a:cxn ang="0">
                <a:pos x="connsiteX0" y="connsiteY0"/>
              </a:cxn>
              <a:cxn ang="0">
                <a:pos x="connsiteX1" y="connsiteY1"/>
              </a:cxn>
            </a:cxnLst>
            <a:rect l="l" t="t" r="r" b="b"/>
            <a:pathLst>
              <a:path w="3951" h="24136">
                <a:moveTo>
                  <a:pt x="0" y="0"/>
                </a:moveTo>
                <a:lnTo>
                  <a:pt x="3951" y="24136"/>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BDC62B3-5019-5CE1-F1A5-07E08629886D}"/>
              </a:ext>
            </a:extLst>
          </p:cNvPr>
          <p:cNvSpPr/>
          <p:nvPr/>
        </p:nvSpPr>
        <p:spPr>
          <a:xfrm>
            <a:off x="4176858" y="2117957"/>
            <a:ext cx="2267590" cy="402382"/>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10000"/>
              <a:gd name="connsiteY0" fmla="*/ 9926 h 10148"/>
              <a:gd name="connsiteX1" fmla="*/ 1807 w 10000"/>
              <a:gd name="connsiteY1" fmla="*/ 10148 h 10148"/>
              <a:gd name="connsiteX2" fmla="*/ 10000 w 10000"/>
              <a:gd name="connsiteY2" fmla="*/ 0 h 10148"/>
              <a:gd name="connsiteX0" fmla="*/ 0 w 10000"/>
              <a:gd name="connsiteY0" fmla="*/ 9926 h 9926"/>
              <a:gd name="connsiteX1" fmla="*/ 1756 w 10000"/>
              <a:gd name="connsiteY1" fmla="*/ 9827 h 9926"/>
              <a:gd name="connsiteX2" fmla="*/ 10000 w 10000"/>
              <a:gd name="connsiteY2" fmla="*/ 0 h 9926"/>
              <a:gd name="connsiteX0" fmla="*/ 0 w 8244"/>
              <a:gd name="connsiteY0" fmla="*/ 9900 h 9900"/>
              <a:gd name="connsiteX1" fmla="*/ 8244 w 8244"/>
              <a:gd name="connsiteY1" fmla="*/ 0 h 9900"/>
              <a:gd name="connsiteX0" fmla="*/ 0 w 11600"/>
              <a:gd name="connsiteY0" fmla="*/ 8040 h 8040"/>
              <a:gd name="connsiteX1" fmla="*/ 11600 w 11600"/>
              <a:gd name="connsiteY1" fmla="*/ 0 h 8040"/>
              <a:gd name="connsiteX0" fmla="*/ 0 w 3951"/>
              <a:gd name="connsiteY0" fmla="*/ 0 h 24136"/>
              <a:gd name="connsiteX1" fmla="*/ 3951 w 3951"/>
              <a:gd name="connsiteY1" fmla="*/ 24136 h 24136"/>
              <a:gd name="connsiteX0" fmla="*/ 0 w 13492"/>
              <a:gd name="connsiteY0" fmla="*/ 0 h 11094"/>
              <a:gd name="connsiteX1" fmla="*/ 13492 w 13492"/>
              <a:gd name="connsiteY1" fmla="*/ 11094 h 11094"/>
              <a:gd name="connsiteX0" fmla="*/ 0 w 50290"/>
              <a:gd name="connsiteY0" fmla="*/ 2797 h 2797"/>
              <a:gd name="connsiteX1" fmla="*/ 50290 w 50290"/>
              <a:gd name="connsiteY1" fmla="*/ 0 h 2797"/>
            </a:gdLst>
            <a:ahLst/>
            <a:cxnLst>
              <a:cxn ang="0">
                <a:pos x="connsiteX0" y="connsiteY0"/>
              </a:cxn>
              <a:cxn ang="0">
                <a:pos x="connsiteX1" y="connsiteY1"/>
              </a:cxn>
            </a:cxnLst>
            <a:rect l="l" t="t" r="r" b="b"/>
            <a:pathLst>
              <a:path w="50290" h="2797">
                <a:moveTo>
                  <a:pt x="0" y="2797"/>
                </a:moveTo>
                <a:lnTo>
                  <a:pt x="50290"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173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Proposal 3:  Design Strategy Features</a:t>
            </a:r>
          </a:p>
        </p:txBody>
      </p:sp>
      <p:sp>
        <p:nvSpPr>
          <p:cNvPr id="3" name="Content Placeholder 2"/>
          <p:cNvSpPr>
            <a:spLocks noGrp="1"/>
          </p:cNvSpPr>
          <p:nvPr>
            <p:ph idx="1"/>
          </p:nvPr>
        </p:nvSpPr>
        <p:spPr/>
        <p:txBody>
          <a:bodyPr/>
          <a:lstStyle/>
          <a:p>
            <a:r>
              <a:rPr lang="en-GB" dirty="0"/>
              <a:t>The town could focus on improved environment and experience for visitors through the design strategy supplemental document, and through the superficial addition of more planting, public art etc.</a:t>
            </a:r>
          </a:p>
          <a:p>
            <a:endParaRPr lang="en-GB" dirty="0"/>
          </a:p>
        </p:txBody>
      </p:sp>
    </p:spTree>
    <p:extLst>
      <p:ext uri="{BB962C8B-B14F-4D97-AF65-F5344CB8AC3E}">
        <p14:creationId xmlns:p14="http://schemas.microsoft.com/office/powerpoint/2010/main" val="156641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4" y="1667933"/>
            <a:ext cx="10772775" cy="1658198"/>
          </a:xfrm>
        </p:spPr>
        <p:txBody>
          <a:bodyPr>
            <a:normAutofit fontScale="90000"/>
          </a:bodyPr>
          <a:lstStyle/>
          <a:p>
            <a:r>
              <a:rPr lang="en-GB" b="1" dirty="0"/>
              <a:t>Aims:</a:t>
            </a:r>
            <a:br>
              <a:rPr lang="en-GB" dirty="0"/>
            </a:br>
            <a:r>
              <a:rPr lang="en-GB" b="1" dirty="0"/>
              <a:t>To encourage good quality design, good access and landmark buildings for Totton and Eling.</a:t>
            </a:r>
            <a:br>
              <a:rPr lang="en-GB" dirty="0"/>
            </a:br>
            <a:endParaRPr lang="en-GB" dirty="0"/>
          </a:p>
        </p:txBody>
      </p:sp>
      <p:sp>
        <p:nvSpPr>
          <p:cNvPr id="3" name="Content Placeholder 2"/>
          <p:cNvSpPr>
            <a:spLocks noGrp="1"/>
          </p:cNvSpPr>
          <p:nvPr>
            <p:ph idx="1"/>
          </p:nvPr>
        </p:nvSpPr>
        <p:spPr>
          <a:xfrm>
            <a:off x="676274" y="4272280"/>
            <a:ext cx="10753725" cy="3766185"/>
          </a:xfrm>
        </p:spPr>
        <p:txBody>
          <a:bodyPr>
            <a:normAutofit/>
          </a:bodyPr>
          <a:lstStyle/>
          <a:p>
            <a:pPr lvl="0"/>
            <a:r>
              <a:rPr lang="en-GB" dirty="0"/>
              <a:t>Because Totton is not a historic town (most of Totton has been built post first world war, although parts of Eling are much older) it is possible to embrace new approaches towards distinctive architecture in a way that other local towns may not be able to do, e.g. Romsey, Winchester, Beaulieu etc.  However it is important that the quality of design is maintained to develop a distinctive and local character for Totton and Eling.</a:t>
            </a:r>
          </a:p>
          <a:p>
            <a:r>
              <a:rPr lang="en-GB" dirty="0"/>
              <a:t> </a:t>
            </a:r>
          </a:p>
          <a:p>
            <a:endParaRPr lang="en-GB" dirty="0"/>
          </a:p>
        </p:txBody>
      </p:sp>
    </p:spTree>
    <p:extLst>
      <p:ext uri="{BB962C8B-B14F-4D97-AF65-F5344CB8AC3E}">
        <p14:creationId xmlns:p14="http://schemas.microsoft.com/office/powerpoint/2010/main" val="200817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To allow a distinctive character to develop in Totton and Eling over time</a:t>
            </a:r>
            <a:endParaRPr lang="en-GB" dirty="0"/>
          </a:p>
        </p:txBody>
      </p:sp>
      <p:sp>
        <p:nvSpPr>
          <p:cNvPr id="3" name="Content Placeholder 2"/>
          <p:cNvSpPr>
            <a:spLocks noGrp="1"/>
          </p:cNvSpPr>
          <p:nvPr>
            <p:ph idx="1"/>
          </p:nvPr>
        </p:nvSpPr>
        <p:spPr>
          <a:xfrm>
            <a:off x="676656" y="2011680"/>
            <a:ext cx="10753343" cy="4528820"/>
          </a:xfrm>
        </p:spPr>
        <p:txBody>
          <a:bodyPr>
            <a:normAutofit fontScale="25000" lnSpcReduction="20000"/>
          </a:bodyPr>
          <a:lstStyle/>
          <a:p>
            <a:r>
              <a:rPr lang="en-GB" b="1" dirty="0"/>
              <a:t>.</a:t>
            </a:r>
            <a:endParaRPr lang="en-GB" dirty="0"/>
          </a:p>
          <a:p>
            <a:r>
              <a:rPr lang="en-GB" b="1" dirty="0"/>
              <a:t> </a:t>
            </a:r>
            <a:endParaRPr lang="en-GB" dirty="0"/>
          </a:p>
          <a:p>
            <a:pPr lvl="0"/>
            <a:r>
              <a:rPr lang="en-GB" sz="11200" dirty="0"/>
              <a:t>To retain and celebrate historic buildings within the Totton and Eling parish by listing buildings of historic interest and of architectural character specific to the town. </a:t>
            </a:r>
          </a:p>
          <a:p>
            <a:pPr lvl="0"/>
            <a:r>
              <a:rPr lang="en-GB" sz="11200" dirty="0"/>
              <a:t>To allow architecture which is landmark in design.</a:t>
            </a:r>
          </a:p>
          <a:p>
            <a:pPr lvl="0"/>
            <a:r>
              <a:rPr lang="en-GB" sz="11200" dirty="0"/>
              <a:t>Include public art in developments as a standard.  </a:t>
            </a:r>
          </a:p>
          <a:p>
            <a:pPr lvl="0"/>
            <a:r>
              <a:rPr lang="en-GB" sz="11200" dirty="0"/>
              <a:t>Making sense and making more of Totton and </a:t>
            </a:r>
            <a:r>
              <a:rPr lang="en-GB" sz="11200" dirty="0" err="1"/>
              <a:t>Eling’s</a:t>
            </a:r>
            <a:r>
              <a:rPr lang="en-GB" sz="11200" dirty="0"/>
              <a:t> attractive aspects and semi-rural location – making a theme of the tide mill and the salmon leap across Totton and Eling, making </a:t>
            </a:r>
            <a:r>
              <a:rPr lang="en-GB" sz="11200" dirty="0" err="1"/>
              <a:t>Tottons</a:t>
            </a:r>
            <a:r>
              <a:rPr lang="en-GB" sz="11200" dirty="0"/>
              <a:t> green spaces more prominent in people’s minds, promoting connected cycle and pedestrian routes.</a:t>
            </a:r>
          </a:p>
          <a:p>
            <a:pPr lvl="0"/>
            <a:r>
              <a:rPr lang="en-GB" sz="11200" dirty="0"/>
              <a:t>Encouraging wayfinding and information points.</a:t>
            </a:r>
          </a:p>
          <a:p>
            <a:r>
              <a:rPr lang="en-GB" sz="7400" dirty="0"/>
              <a:t> </a:t>
            </a:r>
          </a:p>
          <a:p>
            <a:r>
              <a:rPr lang="en-GB" dirty="0"/>
              <a:t> </a:t>
            </a:r>
          </a:p>
          <a:p>
            <a:endParaRPr lang="en-GB" dirty="0"/>
          </a:p>
        </p:txBody>
      </p:sp>
    </p:spTree>
    <p:extLst>
      <p:ext uri="{BB962C8B-B14F-4D97-AF65-F5344CB8AC3E}">
        <p14:creationId xmlns:p14="http://schemas.microsoft.com/office/powerpoint/2010/main" val="65116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Richard has reached this point:</a:t>
            </a:r>
          </a:p>
        </p:txBody>
      </p:sp>
      <p:sp>
        <p:nvSpPr>
          <p:cNvPr id="3" name="Content Placeholder 2"/>
          <p:cNvSpPr>
            <a:spLocks noGrp="1"/>
          </p:cNvSpPr>
          <p:nvPr>
            <p:ph idx="1"/>
          </p:nvPr>
        </p:nvSpPr>
        <p:spPr>
          <a:xfrm>
            <a:off x="676656" y="2011680"/>
            <a:ext cx="10753725" cy="4986020"/>
          </a:xfrm>
        </p:spPr>
        <p:txBody>
          <a:bodyPr>
            <a:normAutofit lnSpcReduction="10000"/>
          </a:bodyPr>
          <a:lstStyle/>
          <a:p>
            <a:r>
              <a:rPr lang="en-GB" sz="3200" dirty="0"/>
              <a:t>Richard was employed by the Neighbourhood Plan team to develop the plan in February 2022.  After a review of all the currently available literature including:</a:t>
            </a:r>
          </a:p>
          <a:p>
            <a:r>
              <a:rPr lang="en-GB" sz="3200" dirty="0"/>
              <a:t>Consultation work completed by the Neighbourhood Plan team,</a:t>
            </a:r>
          </a:p>
          <a:p>
            <a:r>
              <a:rPr lang="en-GB" sz="3200" dirty="0"/>
              <a:t>The Local Plan, </a:t>
            </a:r>
          </a:p>
          <a:p>
            <a:r>
              <a:rPr lang="en-GB" sz="3200" dirty="0"/>
              <a:t>The LCWIP and previous work completed on the Transport Strategy Consultation</a:t>
            </a:r>
          </a:p>
          <a:p>
            <a:r>
              <a:rPr lang="en-GB" sz="3200" dirty="0"/>
              <a:t>Discussion with NFDC’s head of Planning.</a:t>
            </a:r>
          </a:p>
          <a:p>
            <a:endParaRPr lang="en-GB" sz="3200" dirty="0"/>
          </a:p>
          <a:p>
            <a:r>
              <a:rPr lang="en-GB" sz="3200" b="1" dirty="0"/>
              <a:t>Richard has suggested the following plan:</a:t>
            </a:r>
          </a:p>
        </p:txBody>
      </p:sp>
    </p:spTree>
    <p:extLst>
      <p:ext uri="{BB962C8B-B14F-4D97-AF65-F5344CB8AC3E}">
        <p14:creationId xmlns:p14="http://schemas.microsoft.com/office/powerpoint/2010/main" val="98599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Street Furniture</a:t>
            </a:r>
            <a:br>
              <a:rPr lang="en-GB" sz="4800" dirty="0"/>
            </a:br>
            <a:endParaRPr lang="en-GB" dirty="0"/>
          </a:p>
        </p:txBody>
      </p:sp>
      <p:sp>
        <p:nvSpPr>
          <p:cNvPr id="3" name="Content Placeholder 2"/>
          <p:cNvSpPr>
            <a:spLocks noGrp="1"/>
          </p:cNvSpPr>
          <p:nvPr>
            <p:ph idx="1"/>
          </p:nvPr>
        </p:nvSpPr>
        <p:spPr>
          <a:xfrm>
            <a:off x="524256" y="1630680"/>
            <a:ext cx="10753725" cy="4617720"/>
          </a:xfrm>
        </p:spPr>
        <p:txBody>
          <a:bodyPr>
            <a:normAutofit fontScale="62500" lnSpcReduction="20000"/>
          </a:bodyPr>
          <a:lstStyle/>
          <a:p>
            <a:r>
              <a:rPr lang="en-GB" sz="3800" dirty="0"/>
              <a:t>Any street furniture (e.g. litter bins, benches </a:t>
            </a:r>
            <a:r>
              <a:rPr lang="en-GB" sz="3800" dirty="0" err="1"/>
              <a:t>etc</a:t>
            </a:r>
            <a:r>
              <a:rPr lang="en-GB" sz="3800" dirty="0"/>
              <a:t>) that goes with developments needs to promote an identity for Totton by being either:</a:t>
            </a:r>
          </a:p>
          <a:p>
            <a:pPr lvl="1"/>
            <a:r>
              <a:rPr lang="en-GB" sz="3800" dirty="0"/>
              <a:t>A unique, one off design, individually designed for the development </a:t>
            </a:r>
          </a:p>
          <a:p>
            <a:pPr lvl="1"/>
            <a:r>
              <a:rPr lang="en-GB" sz="3800" dirty="0"/>
              <a:t>or </a:t>
            </a:r>
          </a:p>
          <a:p>
            <a:pPr lvl="1"/>
            <a:r>
              <a:rPr lang="en-GB" sz="3800" dirty="0"/>
              <a:t>a design which is part of our recommended town design</a:t>
            </a:r>
          </a:p>
          <a:p>
            <a:r>
              <a:rPr lang="en-GB" dirty="0"/>
              <a:t> </a:t>
            </a:r>
            <a:endParaRPr lang="en-GB" sz="2000" dirty="0"/>
          </a:p>
          <a:p>
            <a:pPr lvl="0"/>
            <a:r>
              <a:rPr lang="en-GB" sz="3800" dirty="0"/>
              <a:t>Reduce catalogue based street furniture, which all towns can easily access, so as to promote an individual identity for Totton and Eling.   Where possible the town can promote local crafts workers by using them to create street furniture at a reasonable price, while also building a strong and confident identity for Totton.</a:t>
            </a:r>
          </a:p>
          <a:p>
            <a:r>
              <a:rPr lang="en-GB" sz="3800" dirty="0"/>
              <a:t> </a:t>
            </a:r>
          </a:p>
          <a:p>
            <a:r>
              <a:rPr lang="en-GB" sz="3800" dirty="0"/>
              <a:t>Street furniture, murals, paving, building materials can all be ways of introducing colour and design into the built environment.</a:t>
            </a:r>
          </a:p>
          <a:p>
            <a:endParaRPr lang="en-GB" dirty="0"/>
          </a:p>
        </p:txBody>
      </p:sp>
    </p:spTree>
    <p:extLst>
      <p:ext uri="{BB962C8B-B14F-4D97-AF65-F5344CB8AC3E}">
        <p14:creationId xmlns:p14="http://schemas.microsoft.com/office/powerpoint/2010/main" val="371193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To improve the town centre and other public spaces</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t>Encouraging busking and street theatre to animate the town centre and areas for stalls or start-up units for businesses.</a:t>
            </a:r>
          </a:p>
          <a:p>
            <a:r>
              <a:rPr lang="en-GB" dirty="0"/>
              <a:t>Create a Totton Centre Action Team similar to those in New Milton and Eastleigh, to improve the look and aspect of the town centre, to support local business and help local people holding events.</a:t>
            </a:r>
          </a:p>
          <a:p>
            <a:pPr lvl="0"/>
            <a:r>
              <a:rPr lang="en-GB" dirty="0"/>
              <a:t>Encourage the community to be involved in design issues by setting up a residents design forum with representatives from the local community and creative industries as well as councillors who can consider design issues. </a:t>
            </a:r>
          </a:p>
          <a:p>
            <a:r>
              <a:rPr lang="en-GB" dirty="0"/>
              <a:t>Adequate provision for children in terms of play areas, particularly in the town centre.  Totton and Eling are currently well supplied with play areas except in the town centre and there is a strong desire to retain these areas.  The play furniture can be included as part of the art and culture requirement if it is individually designed by local </a:t>
            </a:r>
            <a:r>
              <a:rPr lang="en-GB" dirty="0" err="1"/>
              <a:t>craftsworkers</a:t>
            </a:r>
            <a:r>
              <a:rPr lang="en-GB" dirty="0"/>
              <a:t> and of adequate quality.</a:t>
            </a:r>
          </a:p>
          <a:p>
            <a:pPr lvl="0"/>
            <a:endParaRPr lang="en-GB" dirty="0"/>
          </a:p>
          <a:p>
            <a:endParaRPr lang="en-GB" dirty="0"/>
          </a:p>
        </p:txBody>
      </p:sp>
    </p:spTree>
    <p:extLst>
      <p:ext uri="{BB962C8B-B14F-4D97-AF65-F5344CB8AC3E}">
        <p14:creationId xmlns:p14="http://schemas.microsoft.com/office/powerpoint/2010/main" val="355662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A series of check questions can be used to ensure a proposal fits with the Design Framework:</a:t>
            </a:r>
            <a:br>
              <a:rPr lang="en-GB" dirty="0"/>
            </a:br>
            <a:endParaRPr lang="en-GB" dirty="0"/>
          </a:p>
        </p:txBody>
      </p:sp>
      <p:sp>
        <p:nvSpPr>
          <p:cNvPr id="3" name="Content Placeholder 2"/>
          <p:cNvSpPr>
            <a:spLocks noGrp="1"/>
          </p:cNvSpPr>
          <p:nvPr>
            <p:ph idx="1"/>
          </p:nvPr>
        </p:nvSpPr>
        <p:spPr>
          <a:xfrm>
            <a:off x="657224" y="1617980"/>
            <a:ext cx="10861676" cy="4871720"/>
          </a:xfrm>
        </p:spPr>
        <p:txBody>
          <a:bodyPr>
            <a:normAutofit/>
          </a:bodyPr>
          <a:lstStyle/>
          <a:p>
            <a:pPr lvl="0"/>
            <a:r>
              <a:rPr lang="en-GB" b="1" dirty="0"/>
              <a:t>Does the new build improve Totton and Eling for future generations?</a:t>
            </a:r>
            <a:endParaRPr lang="en-GB" dirty="0"/>
          </a:p>
          <a:p>
            <a:pPr lvl="0"/>
            <a:r>
              <a:rPr lang="en-GB" b="1" dirty="0"/>
              <a:t>Is the height of the new build excessive or acceptable within the limits of landmark buildings in the area (such as St </a:t>
            </a:r>
            <a:r>
              <a:rPr lang="en-GB" b="1" dirty="0" err="1"/>
              <a:t>Winfreds</a:t>
            </a:r>
            <a:r>
              <a:rPr lang="en-GB" b="1" dirty="0"/>
              <a:t> Church)</a:t>
            </a:r>
            <a:endParaRPr lang="en-GB" dirty="0"/>
          </a:p>
          <a:p>
            <a:pPr lvl="0"/>
            <a:r>
              <a:rPr lang="en-GB" b="1" dirty="0"/>
              <a:t>Is the new build innovative in design?</a:t>
            </a:r>
            <a:endParaRPr lang="en-GB" dirty="0"/>
          </a:p>
          <a:p>
            <a:pPr lvl="0"/>
            <a:r>
              <a:rPr lang="en-GB" b="1" dirty="0"/>
              <a:t>Does the new build add a new design character for Totton?</a:t>
            </a:r>
            <a:endParaRPr lang="en-GB" dirty="0"/>
          </a:p>
          <a:p>
            <a:pPr lvl="0"/>
            <a:r>
              <a:rPr lang="en-GB" b="1" dirty="0"/>
              <a:t>Is the new build carbon neutral?</a:t>
            </a:r>
            <a:endParaRPr lang="en-GB" dirty="0"/>
          </a:p>
          <a:p>
            <a:pPr lvl="0"/>
            <a:r>
              <a:rPr lang="en-GB" b="1" dirty="0"/>
              <a:t>Is the new build sustainable in terms of source of materials, ultimate disposal of the materials and ongoing use of the building?</a:t>
            </a:r>
            <a:endParaRPr lang="en-GB" dirty="0"/>
          </a:p>
          <a:p>
            <a:pPr lvl="0"/>
            <a:r>
              <a:rPr lang="en-GB" b="1" dirty="0"/>
              <a:t>Does the new build contain public art?</a:t>
            </a:r>
            <a:endParaRPr lang="en-GB" dirty="0"/>
          </a:p>
          <a:p>
            <a:pPr lvl="0"/>
            <a:r>
              <a:rPr lang="en-GB" b="1" dirty="0"/>
              <a:t>Does the new build improve community connections?</a:t>
            </a:r>
            <a:endParaRPr lang="en-GB" dirty="0"/>
          </a:p>
          <a:p>
            <a:pPr lvl="0"/>
            <a:r>
              <a:rPr lang="en-GB" b="1" dirty="0"/>
              <a:t>Does the new build allow encourage better access for local residents?</a:t>
            </a:r>
            <a:endParaRPr lang="en-GB" dirty="0"/>
          </a:p>
          <a:p>
            <a:endParaRPr lang="en-GB" dirty="0"/>
          </a:p>
        </p:txBody>
      </p:sp>
    </p:spTree>
    <p:extLst>
      <p:ext uri="{BB962C8B-B14F-4D97-AF65-F5344CB8AC3E}">
        <p14:creationId xmlns:p14="http://schemas.microsoft.com/office/powerpoint/2010/main" val="356644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Proposal 4: </a:t>
            </a:r>
            <a:br>
              <a:rPr lang="en-GB" dirty="0"/>
            </a:br>
            <a:r>
              <a:rPr lang="en-GB" dirty="0"/>
              <a:t>Better Active Travel Routes</a:t>
            </a:r>
          </a:p>
        </p:txBody>
      </p:sp>
      <p:sp>
        <p:nvSpPr>
          <p:cNvPr id="4" name="TextBox 3"/>
          <p:cNvSpPr txBox="1"/>
          <p:nvPr/>
        </p:nvSpPr>
        <p:spPr>
          <a:xfrm>
            <a:off x="988828" y="2636874"/>
            <a:ext cx="10964797" cy="2831544"/>
          </a:xfrm>
          <a:prstGeom prst="rect">
            <a:avLst/>
          </a:prstGeom>
          <a:noFill/>
        </p:spPr>
        <p:txBody>
          <a:bodyPr wrap="none" rtlCol="0">
            <a:spAutoFit/>
          </a:bodyPr>
          <a:lstStyle/>
          <a:p>
            <a:r>
              <a:rPr lang="en-GB" sz="3200" dirty="0"/>
              <a:t>Residents need to be able to more easily visit different </a:t>
            </a:r>
          </a:p>
          <a:p>
            <a:r>
              <a:rPr lang="en-GB" sz="3200" dirty="0"/>
              <a:t>areas of the town and access the </a:t>
            </a:r>
          </a:p>
          <a:p>
            <a:r>
              <a:rPr lang="en-GB" sz="3200" dirty="0"/>
              <a:t>town centre through active travel routes ,</a:t>
            </a:r>
          </a:p>
          <a:p>
            <a:endParaRPr lang="en-GB" sz="3200" dirty="0"/>
          </a:p>
          <a:p>
            <a:r>
              <a:rPr lang="en-GB" sz="3200" dirty="0"/>
              <a:t>with bike racks and safe bike stores available when they arrive. </a:t>
            </a:r>
          </a:p>
          <a:p>
            <a:endParaRPr lang="en-GB" dirty="0"/>
          </a:p>
        </p:txBody>
      </p:sp>
    </p:spTree>
    <p:extLst>
      <p:ext uri="{BB962C8B-B14F-4D97-AF65-F5344CB8AC3E}">
        <p14:creationId xmlns:p14="http://schemas.microsoft.com/office/powerpoint/2010/main" val="386170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444219" y="879825"/>
            <a:ext cx="3227388" cy="1647499"/>
          </a:xfrm>
        </p:spPr>
        <p:txBody>
          <a:bodyPr/>
          <a:lstStyle/>
          <a:p>
            <a:r>
              <a:rPr lang="en-GB" dirty="0"/>
              <a:t>	Active travel: creating a healthy, family friendly town</a:t>
            </a:r>
          </a:p>
        </p:txBody>
      </p:sp>
      <p:sp>
        <p:nvSpPr>
          <p:cNvPr id="11" name="TextBox 10">
            <a:extLst>
              <a:ext uri="{FF2B5EF4-FFF2-40B4-BE49-F238E27FC236}">
                <a16:creationId xmlns:a16="http://schemas.microsoft.com/office/drawing/2014/main" id="{FEED4D5F-FE35-C862-8BB5-0F39208E1B9A}"/>
              </a:ext>
            </a:extLst>
          </p:cNvPr>
          <p:cNvSpPr txBox="1"/>
          <p:nvPr/>
        </p:nvSpPr>
        <p:spPr>
          <a:xfrm>
            <a:off x="622221" y="2756069"/>
            <a:ext cx="3256156" cy="1754326"/>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Town wide cycle network</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Low speed residential streets.</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Family friendly separate infrastructure on Salisbury Rd and Commercial Rd.</a:t>
            </a:r>
          </a:p>
        </p:txBody>
      </p:sp>
      <p:sp>
        <p:nvSpPr>
          <p:cNvPr id="13" name="TextBox 12">
            <a:extLst>
              <a:ext uri="{FF2B5EF4-FFF2-40B4-BE49-F238E27FC236}">
                <a16:creationId xmlns:a16="http://schemas.microsoft.com/office/drawing/2014/main" id="{E8887709-6FBC-9EB3-75D9-E390001E846C}"/>
              </a:ext>
            </a:extLst>
          </p:cNvPr>
          <p:cNvSpPr txBox="1"/>
          <p:nvPr/>
        </p:nvSpPr>
        <p:spPr>
          <a:xfrm>
            <a:off x="628287" y="5450421"/>
            <a:ext cx="3256156" cy="1200329"/>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Central area ‘core’ walking zone (expanded from Waterside Transport Strategy LCWIP).</a:t>
            </a:r>
          </a:p>
        </p:txBody>
      </p:sp>
      <p:pic>
        <p:nvPicPr>
          <p:cNvPr id="6" name="Picture 5" descr="Diagram&#10;&#10;Description automatically generated">
            <a:extLst>
              <a:ext uri="{FF2B5EF4-FFF2-40B4-BE49-F238E27FC236}">
                <a16:creationId xmlns:a16="http://schemas.microsoft.com/office/drawing/2014/main" id="{D7CB192E-524A-99A7-3478-6970097F4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7061" y="715314"/>
            <a:ext cx="5600260" cy="6142686"/>
          </a:xfrm>
          <a:prstGeom prst="rect">
            <a:avLst/>
          </a:prstGeom>
        </p:spPr>
      </p:pic>
      <p:sp>
        <p:nvSpPr>
          <p:cNvPr id="17" name="Freeform 16">
            <a:extLst>
              <a:ext uri="{FF2B5EF4-FFF2-40B4-BE49-F238E27FC236}">
                <a16:creationId xmlns:a16="http://schemas.microsoft.com/office/drawing/2014/main" id="{0A061C47-11E4-C078-7DB2-4F944002BFDB}"/>
              </a:ext>
            </a:extLst>
          </p:cNvPr>
          <p:cNvSpPr/>
          <p:nvPr/>
        </p:nvSpPr>
        <p:spPr>
          <a:xfrm>
            <a:off x="3874640" y="2756069"/>
            <a:ext cx="2699978" cy="20191"/>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 name="connsiteX0" fmla="*/ 0 w 6666"/>
              <a:gd name="connsiteY0" fmla="*/ 10000 h 10000"/>
              <a:gd name="connsiteX1" fmla="*/ 6666 w 6666"/>
              <a:gd name="connsiteY1" fmla="*/ 0 h 10000"/>
              <a:gd name="connsiteX0" fmla="*/ 0 w 15840"/>
              <a:gd name="connsiteY0" fmla="*/ 0 h 4146"/>
              <a:gd name="connsiteX1" fmla="*/ 15840 w 15840"/>
              <a:gd name="connsiteY1" fmla="*/ 4146 h 4146"/>
              <a:gd name="connsiteX0" fmla="*/ 0 w 9838"/>
              <a:gd name="connsiteY0" fmla="*/ 3493 h 3493"/>
              <a:gd name="connsiteX1" fmla="*/ 9838 w 9838"/>
              <a:gd name="connsiteY1" fmla="*/ 0 h 3493"/>
              <a:gd name="connsiteX0" fmla="*/ 0 w 9341"/>
              <a:gd name="connsiteY0" fmla="*/ 0 h 485"/>
              <a:gd name="connsiteX1" fmla="*/ 9341 w 9341"/>
              <a:gd name="connsiteY1" fmla="*/ 485 h 485"/>
              <a:gd name="connsiteX0" fmla="*/ 0 w 9634"/>
              <a:gd name="connsiteY0" fmla="*/ 0 h 18592"/>
              <a:gd name="connsiteX1" fmla="*/ 9634 w 9634"/>
              <a:gd name="connsiteY1" fmla="*/ 18592 h 18592"/>
            </a:gdLst>
            <a:ahLst/>
            <a:cxnLst>
              <a:cxn ang="0">
                <a:pos x="connsiteX0" y="connsiteY0"/>
              </a:cxn>
              <a:cxn ang="0">
                <a:pos x="connsiteX1" y="connsiteY1"/>
              </a:cxn>
            </a:cxnLst>
            <a:rect l="l" t="t" r="r" b="b"/>
            <a:pathLst>
              <a:path w="9634" h="18592">
                <a:moveTo>
                  <a:pt x="0" y="0"/>
                </a:moveTo>
                <a:lnTo>
                  <a:pt x="9634" y="18592"/>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1FE5C754-269B-0681-A725-B9EB41A45738}"/>
              </a:ext>
            </a:extLst>
          </p:cNvPr>
          <p:cNvSpPr/>
          <p:nvPr/>
        </p:nvSpPr>
        <p:spPr>
          <a:xfrm>
            <a:off x="3874640" y="4682014"/>
            <a:ext cx="3865473" cy="804386"/>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 name="connsiteX0" fmla="*/ 0 w 6666"/>
              <a:gd name="connsiteY0" fmla="*/ 10000 h 10000"/>
              <a:gd name="connsiteX1" fmla="*/ 6666 w 6666"/>
              <a:gd name="connsiteY1" fmla="*/ 0 h 10000"/>
              <a:gd name="connsiteX0" fmla="*/ 0 w 15840"/>
              <a:gd name="connsiteY0" fmla="*/ 0 h 4146"/>
              <a:gd name="connsiteX1" fmla="*/ 15840 w 15840"/>
              <a:gd name="connsiteY1" fmla="*/ 4146 h 4146"/>
              <a:gd name="connsiteX0" fmla="*/ 0 w 9838"/>
              <a:gd name="connsiteY0" fmla="*/ 3493 h 3493"/>
              <a:gd name="connsiteX1" fmla="*/ 9838 w 9838"/>
              <a:gd name="connsiteY1" fmla="*/ 0 h 3493"/>
              <a:gd name="connsiteX0" fmla="*/ 0 w 9341"/>
              <a:gd name="connsiteY0" fmla="*/ 0 h 485"/>
              <a:gd name="connsiteX1" fmla="*/ 9341 w 9341"/>
              <a:gd name="connsiteY1" fmla="*/ 485 h 485"/>
              <a:gd name="connsiteX0" fmla="*/ 0 w 9634"/>
              <a:gd name="connsiteY0" fmla="*/ 0 h 18592"/>
              <a:gd name="connsiteX1" fmla="*/ 9634 w 9634"/>
              <a:gd name="connsiteY1" fmla="*/ 18592 h 18592"/>
              <a:gd name="connsiteX0" fmla="*/ 0 w 14907"/>
              <a:gd name="connsiteY0" fmla="*/ 0 h 5379"/>
              <a:gd name="connsiteX1" fmla="*/ 14907 w 14907"/>
              <a:gd name="connsiteY1" fmla="*/ 5379 h 5379"/>
              <a:gd name="connsiteX0" fmla="*/ 0 w 9802"/>
              <a:gd name="connsiteY0" fmla="*/ 0 h 22201"/>
              <a:gd name="connsiteX1" fmla="*/ 9802 w 9802"/>
              <a:gd name="connsiteY1" fmla="*/ 22201 h 22201"/>
              <a:gd name="connsiteX0" fmla="*/ 0 w 10000"/>
              <a:gd name="connsiteY0" fmla="*/ 992 h 992"/>
              <a:gd name="connsiteX1" fmla="*/ 10000 w 10000"/>
              <a:gd name="connsiteY1" fmla="*/ 0 h 992"/>
              <a:gd name="connsiteX0" fmla="*/ 0 w 10000"/>
              <a:gd name="connsiteY0" fmla="*/ 10000 h 94097"/>
              <a:gd name="connsiteX1" fmla="*/ 7814 w 10000"/>
              <a:gd name="connsiteY1" fmla="*/ 94097 h 94097"/>
              <a:gd name="connsiteX2" fmla="*/ 10000 w 10000"/>
              <a:gd name="connsiteY2" fmla="*/ 0 h 94097"/>
              <a:gd name="connsiteX0" fmla="*/ 0 w 9798"/>
              <a:gd name="connsiteY0" fmla="*/ 3278721 h 3362818"/>
              <a:gd name="connsiteX1" fmla="*/ 7814 w 9798"/>
              <a:gd name="connsiteY1" fmla="*/ 3362818 h 3362818"/>
              <a:gd name="connsiteX2" fmla="*/ 9798 w 9798"/>
              <a:gd name="connsiteY2" fmla="*/ 0 h 3362818"/>
              <a:gd name="connsiteX0" fmla="*/ 0 w 10000"/>
              <a:gd name="connsiteY0" fmla="*/ 9750 h 10000"/>
              <a:gd name="connsiteX1" fmla="*/ 7975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9750"/>
                </a:moveTo>
                <a:lnTo>
                  <a:pt x="7975" y="10000"/>
                </a:lnTo>
                <a:lnTo>
                  <a:pt x="10000"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a:extLst>
              <a:ext uri="{FF2B5EF4-FFF2-40B4-BE49-F238E27FC236}">
                <a16:creationId xmlns:a16="http://schemas.microsoft.com/office/drawing/2014/main" id="{3138034D-E403-2D96-0CD7-D9BC7ED36FB0}"/>
              </a:ext>
            </a:extLst>
          </p:cNvPr>
          <p:cNvSpPr/>
          <p:nvPr/>
        </p:nvSpPr>
        <p:spPr>
          <a:xfrm>
            <a:off x="3874640" y="4701308"/>
            <a:ext cx="605333" cy="103557"/>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 name="connsiteX0" fmla="*/ 0 w 6666"/>
              <a:gd name="connsiteY0" fmla="*/ 10000 h 10000"/>
              <a:gd name="connsiteX1" fmla="*/ 6666 w 6666"/>
              <a:gd name="connsiteY1" fmla="*/ 0 h 10000"/>
              <a:gd name="connsiteX0" fmla="*/ 0 w 15840"/>
              <a:gd name="connsiteY0" fmla="*/ 0 h 4146"/>
              <a:gd name="connsiteX1" fmla="*/ 15840 w 15840"/>
              <a:gd name="connsiteY1" fmla="*/ 4146 h 4146"/>
              <a:gd name="connsiteX0" fmla="*/ 0 w 9838"/>
              <a:gd name="connsiteY0" fmla="*/ 3493 h 3493"/>
              <a:gd name="connsiteX1" fmla="*/ 9838 w 9838"/>
              <a:gd name="connsiteY1" fmla="*/ 0 h 3493"/>
              <a:gd name="connsiteX0" fmla="*/ 0 w 9341"/>
              <a:gd name="connsiteY0" fmla="*/ 0 h 485"/>
              <a:gd name="connsiteX1" fmla="*/ 9341 w 9341"/>
              <a:gd name="connsiteY1" fmla="*/ 485 h 485"/>
              <a:gd name="connsiteX0" fmla="*/ 0 w 9634"/>
              <a:gd name="connsiteY0" fmla="*/ 0 h 18592"/>
              <a:gd name="connsiteX1" fmla="*/ 9634 w 9634"/>
              <a:gd name="connsiteY1" fmla="*/ 18592 h 18592"/>
              <a:gd name="connsiteX0" fmla="*/ 0 w 14907"/>
              <a:gd name="connsiteY0" fmla="*/ 0 h 5379"/>
              <a:gd name="connsiteX1" fmla="*/ 14907 w 14907"/>
              <a:gd name="connsiteY1" fmla="*/ 5379 h 5379"/>
              <a:gd name="connsiteX0" fmla="*/ 0 w 9802"/>
              <a:gd name="connsiteY0" fmla="*/ 0 h 22201"/>
              <a:gd name="connsiteX1" fmla="*/ 9802 w 9802"/>
              <a:gd name="connsiteY1" fmla="*/ 22201 h 22201"/>
              <a:gd name="connsiteX0" fmla="*/ 0 w 10000"/>
              <a:gd name="connsiteY0" fmla="*/ 992 h 992"/>
              <a:gd name="connsiteX1" fmla="*/ 10000 w 10000"/>
              <a:gd name="connsiteY1" fmla="*/ 0 h 992"/>
              <a:gd name="connsiteX0" fmla="*/ 0 w 10000"/>
              <a:gd name="connsiteY0" fmla="*/ 10000 h 94097"/>
              <a:gd name="connsiteX1" fmla="*/ 7814 w 10000"/>
              <a:gd name="connsiteY1" fmla="*/ 94097 h 94097"/>
              <a:gd name="connsiteX2" fmla="*/ 10000 w 10000"/>
              <a:gd name="connsiteY2" fmla="*/ 0 h 94097"/>
              <a:gd name="connsiteX0" fmla="*/ 0 w 9798"/>
              <a:gd name="connsiteY0" fmla="*/ 3278721 h 3362818"/>
              <a:gd name="connsiteX1" fmla="*/ 7814 w 9798"/>
              <a:gd name="connsiteY1" fmla="*/ 3362818 h 3362818"/>
              <a:gd name="connsiteX2" fmla="*/ 9798 w 9798"/>
              <a:gd name="connsiteY2" fmla="*/ 0 h 3362818"/>
              <a:gd name="connsiteX0" fmla="*/ 0 w 10000"/>
              <a:gd name="connsiteY0" fmla="*/ 9750 h 10000"/>
              <a:gd name="connsiteX1" fmla="*/ 7975 w 10000"/>
              <a:gd name="connsiteY1" fmla="*/ 10000 h 10000"/>
              <a:gd name="connsiteX2" fmla="*/ 10000 w 10000"/>
              <a:gd name="connsiteY2" fmla="*/ 0 h 10000"/>
              <a:gd name="connsiteX0" fmla="*/ 0 w 10000"/>
              <a:gd name="connsiteY0" fmla="*/ 9750 h 9835"/>
              <a:gd name="connsiteX1" fmla="*/ 878 w 10000"/>
              <a:gd name="connsiteY1" fmla="*/ 9835 h 9835"/>
              <a:gd name="connsiteX2" fmla="*/ 10000 w 10000"/>
              <a:gd name="connsiteY2" fmla="*/ 0 h 9835"/>
              <a:gd name="connsiteX0" fmla="*/ 0 w 1566"/>
              <a:gd name="connsiteY0" fmla="*/ 0 h 1309"/>
              <a:gd name="connsiteX1" fmla="*/ 878 w 1566"/>
              <a:gd name="connsiteY1" fmla="*/ 86 h 1309"/>
              <a:gd name="connsiteX2" fmla="*/ 1566 w 1566"/>
              <a:gd name="connsiteY2" fmla="*/ 1309 h 1309"/>
            </a:gdLst>
            <a:ahLst/>
            <a:cxnLst>
              <a:cxn ang="0">
                <a:pos x="connsiteX0" y="connsiteY0"/>
              </a:cxn>
              <a:cxn ang="0">
                <a:pos x="connsiteX1" y="connsiteY1"/>
              </a:cxn>
              <a:cxn ang="0">
                <a:pos x="connsiteX2" y="connsiteY2"/>
              </a:cxn>
            </a:cxnLst>
            <a:rect l="l" t="t" r="r" b="b"/>
            <a:pathLst>
              <a:path w="1566" h="1309">
                <a:moveTo>
                  <a:pt x="0" y="0"/>
                </a:moveTo>
                <a:lnTo>
                  <a:pt x="878" y="86"/>
                </a:lnTo>
                <a:lnTo>
                  <a:pt x="1566" y="1309"/>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E88353E3-804E-8027-139A-7FD82A0F7C4E}"/>
              </a:ext>
            </a:extLst>
          </p:cNvPr>
          <p:cNvSpPr txBox="1"/>
          <p:nvPr/>
        </p:nvSpPr>
        <p:spPr>
          <a:xfrm>
            <a:off x="619409" y="4678637"/>
            <a:ext cx="3256156" cy="646331"/>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Active travel links to surrounding rural parishes.</a:t>
            </a:r>
          </a:p>
        </p:txBody>
      </p:sp>
      <p:sp>
        <p:nvSpPr>
          <p:cNvPr id="22" name="Freeform 21">
            <a:extLst>
              <a:ext uri="{FF2B5EF4-FFF2-40B4-BE49-F238E27FC236}">
                <a16:creationId xmlns:a16="http://schemas.microsoft.com/office/drawing/2014/main" id="{5A4B713A-17F6-05A2-D88D-B35A6EC1545B}"/>
              </a:ext>
            </a:extLst>
          </p:cNvPr>
          <p:cNvSpPr/>
          <p:nvPr/>
        </p:nvSpPr>
        <p:spPr>
          <a:xfrm>
            <a:off x="4134901" y="3313246"/>
            <a:ext cx="82889" cy="1411044"/>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 name="connsiteX0" fmla="*/ 0 w 13802"/>
              <a:gd name="connsiteY0" fmla="*/ 10000 h 10000"/>
              <a:gd name="connsiteX1" fmla="*/ 13802 w 13802"/>
              <a:gd name="connsiteY1" fmla="*/ 0 h 10000"/>
              <a:gd name="connsiteX0" fmla="*/ 0 w 13802"/>
              <a:gd name="connsiteY0" fmla="*/ 0 h 2299"/>
              <a:gd name="connsiteX1" fmla="*/ 13802 w 13802"/>
              <a:gd name="connsiteY1" fmla="*/ 2299 h 2299"/>
              <a:gd name="connsiteX0" fmla="*/ 0 w 10000"/>
              <a:gd name="connsiteY0" fmla="*/ 0 h 17696"/>
              <a:gd name="connsiteX1" fmla="*/ 2421 w 10000"/>
              <a:gd name="connsiteY1" fmla="*/ 17696 h 17696"/>
              <a:gd name="connsiteX2" fmla="*/ 10000 w 10000"/>
              <a:gd name="connsiteY2" fmla="*/ 10000 h 17696"/>
              <a:gd name="connsiteX0" fmla="*/ 0 w 2662"/>
              <a:gd name="connsiteY0" fmla="*/ 788545 h 806241"/>
              <a:gd name="connsiteX1" fmla="*/ 2421 w 2662"/>
              <a:gd name="connsiteY1" fmla="*/ 806241 h 806241"/>
              <a:gd name="connsiteX2" fmla="*/ 2662 w 2662"/>
              <a:gd name="connsiteY2" fmla="*/ 10 h 806241"/>
              <a:gd name="connsiteX0" fmla="*/ 0 w 10000"/>
              <a:gd name="connsiteY0" fmla="*/ 9781 h 10000"/>
              <a:gd name="connsiteX1" fmla="*/ 9095 w 10000"/>
              <a:gd name="connsiteY1" fmla="*/ 10000 h 10000"/>
              <a:gd name="connsiteX2" fmla="*/ 10000 w 10000"/>
              <a:gd name="connsiteY2" fmla="*/ 0 h 10000"/>
              <a:gd name="connsiteX0" fmla="*/ 0 w 10000"/>
              <a:gd name="connsiteY0" fmla="*/ 9781 h 9854"/>
              <a:gd name="connsiteX1" fmla="*/ 4236 w 10000"/>
              <a:gd name="connsiteY1" fmla="*/ 9854 h 9854"/>
              <a:gd name="connsiteX2" fmla="*/ 10000 w 10000"/>
              <a:gd name="connsiteY2" fmla="*/ 0 h 9854"/>
              <a:gd name="connsiteX0" fmla="*/ 0 w 10000"/>
              <a:gd name="connsiteY0" fmla="*/ 9926 h 10000"/>
              <a:gd name="connsiteX1" fmla="*/ 4236 w 10000"/>
              <a:gd name="connsiteY1" fmla="*/ 10000 h 10000"/>
              <a:gd name="connsiteX2" fmla="*/ 10000 w 10000"/>
              <a:gd name="connsiteY2" fmla="*/ 0 h 10000"/>
              <a:gd name="connsiteX0" fmla="*/ 0 w 32613"/>
              <a:gd name="connsiteY0" fmla="*/ 7561 h 7635"/>
              <a:gd name="connsiteX1" fmla="*/ 4236 w 32613"/>
              <a:gd name="connsiteY1" fmla="*/ 7635 h 7635"/>
              <a:gd name="connsiteX2" fmla="*/ 32613 w 32613"/>
              <a:gd name="connsiteY2" fmla="*/ 0 h 7635"/>
              <a:gd name="connsiteX0" fmla="*/ 0 w 10000"/>
              <a:gd name="connsiteY0" fmla="*/ 9903 h 9903"/>
              <a:gd name="connsiteX1" fmla="*/ 7345 w 10000"/>
              <a:gd name="connsiteY1" fmla="*/ 9226 h 9903"/>
              <a:gd name="connsiteX2" fmla="*/ 10000 w 10000"/>
              <a:gd name="connsiteY2" fmla="*/ 0 h 9903"/>
              <a:gd name="connsiteX0" fmla="*/ 0 w 10000"/>
              <a:gd name="connsiteY0" fmla="*/ 10000 h 10098"/>
              <a:gd name="connsiteX1" fmla="*/ 2474 w 10000"/>
              <a:gd name="connsiteY1" fmla="*/ 10098 h 10098"/>
              <a:gd name="connsiteX2" fmla="*/ 10000 w 10000"/>
              <a:gd name="connsiteY2" fmla="*/ 0 h 10098"/>
              <a:gd name="connsiteX0" fmla="*/ 0 w 7421"/>
              <a:gd name="connsiteY0" fmla="*/ 27008 h 27106"/>
              <a:gd name="connsiteX1" fmla="*/ 2474 w 7421"/>
              <a:gd name="connsiteY1" fmla="*/ 27106 h 27106"/>
              <a:gd name="connsiteX2" fmla="*/ 7421 w 7421"/>
              <a:gd name="connsiteY2" fmla="*/ 0 h 27106"/>
              <a:gd name="connsiteX0" fmla="*/ 0 w 6666"/>
              <a:gd name="connsiteY0" fmla="*/ 10000 h 10000"/>
              <a:gd name="connsiteX1" fmla="*/ 6666 w 6666"/>
              <a:gd name="connsiteY1" fmla="*/ 0 h 10000"/>
              <a:gd name="connsiteX0" fmla="*/ 0 w 15840"/>
              <a:gd name="connsiteY0" fmla="*/ 0 h 4146"/>
              <a:gd name="connsiteX1" fmla="*/ 15840 w 15840"/>
              <a:gd name="connsiteY1" fmla="*/ 4146 h 4146"/>
              <a:gd name="connsiteX0" fmla="*/ 0 w 9838"/>
              <a:gd name="connsiteY0" fmla="*/ 3493 h 3493"/>
              <a:gd name="connsiteX1" fmla="*/ 9838 w 9838"/>
              <a:gd name="connsiteY1" fmla="*/ 0 h 3493"/>
              <a:gd name="connsiteX0" fmla="*/ 0 w 9341"/>
              <a:gd name="connsiteY0" fmla="*/ 0 h 485"/>
              <a:gd name="connsiteX1" fmla="*/ 9341 w 9341"/>
              <a:gd name="connsiteY1" fmla="*/ 485 h 485"/>
              <a:gd name="connsiteX0" fmla="*/ 0 w 9634"/>
              <a:gd name="connsiteY0" fmla="*/ 0 h 18592"/>
              <a:gd name="connsiteX1" fmla="*/ 9634 w 9634"/>
              <a:gd name="connsiteY1" fmla="*/ 18592 h 18592"/>
              <a:gd name="connsiteX0" fmla="*/ 307 w 307"/>
              <a:gd name="connsiteY0" fmla="*/ 698848 h 698848"/>
              <a:gd name="connsiteX1" fmla="*/ 0 w 307"/>
              <a:gd name="connsiteY1" fmla="*/ 0 h 698848"/>
            </a:gdLst>
            <a:ahLst/>
            <a:cxnLst>
              <a:cxn ang="0">
                <a:pos x="connsiteX0" y="connsiteY0"/>
              </a:cxn>
              <a:cxn ang="0">
                <a:pos x="connsiteX1" y="connsiteY1"/>
              </a:cxn>
            </a:cxnLst>
            <a:rect l="l" t="t" r="r" b="b"/>
            <a:pathLst>
              <a:path w="307" h="698848">
                <a:moveTo>
                  <a:pt x="307" y="698848"/>
                </a:moveTo>
                <a:cubicBezTo>
                  <a:pt x="205" y="465899"/>
                  <a:pt x="102" y="232949"/>
                  <a:pt x="0" y="0"/>
                </a:cubicBez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126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CF8C0F-8268-6E45-AAB5-931774925764}"/>
              </a:ext>
            </a:extLst>
          </p:cNvPr>
          <p:cNvSpPr>
            <a:spLocks noGrp="1"/>
          </p:cNvSpPr>
          <p:nvPr>
            <p:ph type="subTitle" idx="1"/>
          </p:nvPr>
        </p:nvSpPr>
        <p:spPr>
          <a:xfrm>
            <a:off x="4537493" y="1366267"/>
            <a:ext cx="6902697" cy="4125463"/>
          </a:xfrm>
        </p:spPr>
        <p:txBody>
          <a:bodyPr/>
          <a:lstStyle/>
          <a:p>
            <a:r>
              <a:rPr lang="en-GB" dirty="0"/>
              <a:t>Strategic</a:t>
            </a:r>
          </a:p>
        </p:txBody>
      </p:sp>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654985" y="851291"/>
            <a:ext cx="3227388" cy="1806575"/>
          </a:xfrm>
        </p:spPr>
        <p:txBody>
          <a:bodyPr/>
          <a:lstStyle/>
          <a:p>
            <a:r>
              <a:rPr lang="en-GB" dirty="0"/>
              <a:t>Movement</a:t>
            </a:r>
          </a:p>
        </p:txBody>
      </p:sp>
      <p:sp>
        <p:nvSpPr>
          <p:cNvPr id="4" name="TextBox 3">
            <a:extLst>
              <a:ext uri="{FF2B5EF4-FFF2-40B4-BE49-F238E27FC236}">
                <a16:creationId xmlns:a16="http://schemas.microsoft.com/office/drawing/2014/main" id="{DAC40D01-C84E-BD65-D85B-6218A7070A06}"/>
              </a:ext>
            </a:extLst>
          </p:cNvPr>
          <p:cNvSpPr txBox="1"/>
          <p:nvPr/>
        </p:nvSpPr>
        <p:spPr>
          <a:xfrm>
            <a:off x="751733" y="1449151"/>
            <a:ext cx="3256156" cy="2585323"/>
          </a:xfrm>
          <a:prstGeom prst="rect">
            <a:avLst/>
          </a:prstGeom>
          <a:noFill/>
          <a:ln w="19050">
            <a:solidFill>
              <a:schemeClr val="bg1"/>
            </a:solidFill>
          </a:ln>
        </p:spPr>
        <p:txBody>
          <a:bodyPr wrap="square" rtlCol="0">
            <a:spAutoFit/>
          </a:bodyPr>
          <a:lstStyle/>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New and improved family-friendly cycleways and cycle routes.</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Active travel hub in town centre.</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Secure cycle storage at the station.</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Cargo-bike hire.</a:t>
            </a:r>
          </a:p>
          <a:p>
            <a:pPr marL="285750" indent="-285750">
              <a:buFont typeface="Arial" panose="020B0604020202020204" pitchFamily="34" charset="0"/>
              <a:buChar char="•"/>
            </a:pPr>
            <a:r>
              <a:rPr lang="en-GB" dirty="0">
                <a:solidFill>
                  <a:srgbClr val="FFFF00"/>
                </a:solidFill>
                <a:latin typeface="Futura Medium" panose="020B0602020204020303" pitchFamily="34" charset="-79"/>
                <a:cs typeface="Futura Medium" panose="020B0602020204020303" pitchFamily="34" charset="-79"/>
              </a:rPr>
              <a:t>Schools cycle parking.</a:t>
            </a:r>
          </a:p>
        </p:txBody>
      </p:sp>
      <p:pic>
        <p:nvPicPr>
          <p:cNvPr id="7" name="Picture 6" descr="Diagram&#10;&#10;Description automatically generated">
            <a:extLst>
              <a:ext uri="{FF2B5EF4-FFF2-40B4-BE49-F238E27FC236}">
                <a16:creationId xmlns:a16="http://schemas.microsoft.com/office/drawing/2014/main" id="{675F585E-39EA-C949-DB83-2B2520D842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7889" y="726944"/>
            <a:ext cx="8318697" cy="6172769"/>
          </a:xfrm>
          <a:prstGeom prst="rect">
            <a:avLst/>
          </a:prstGeom>
        </p:spPr>
      </p:pic>
      <p:sp>
        <p:nvSpPr>
          <p:cNvPr id="5" name="Freeform 4">
            <a:extLst>
              <a:ext uri="{FF2B5EF4-FFF2-40B4-BE49-F238E27FC236}">
                <a16:creationId xmlns:a16="http://schemas.microsoft.com/office/drawing/2014/main" id="{562AD854-DE5A-5200-4F95-ED8F2835B133}"/>
              </a:ext>
            </a:extLst>
          </p:cNvPr>
          <p:cNvSpPr/>
          <p:nvPr/>
        </p:nvSpPr>
        <p:spPr>
          <a:xfrm>
            <a:off x="4002871" y="1463129"/>
            <a:ext cx="6958232" cy="538449"/>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33585"/>
              <a:gd name="connsiteY0" fmla="*/ 0 h 992751"/>
              <a:gd name="connsiteX1" fmla="*/ 10780 w 33585"/>
              <a:gd name="connsiteY1" fmla="*/ 7923 h 992751"/>
              <a:gd name="connsiteX2" fmla="*/ 33585 w 33585"/>
              <a:gd name="connsiteY2" fmla="*/ 992751 h 992751"/>
              <a:gd name="connsiteX0" fmla="*/ 0 w 77420"/>
              <a:gd name="connsiteY0" fmla="*/ 0 h 157126"/>
              <a:gd name="connsiteX1" fmla="*/ 10780 w 77420"/>
              <a:gd name="connsiteY1" fmla="*/ 7923 h 157126"/>
              <a:gd name="connsiteX2" fmla="*/ 77420 w 77420"/>
              <a:gd name="connsiteY2" fmla="*/ 157126 h 157126"/>
              <a:gd name="connsiteX0" fmla="*/ 0 w 77420"/>
              <a:gd name="connsiteY0" fmla="*/ 0 h 157126"/>
              <a:gd name="connsiteX1" fmla="*/ 55092 w 77420"/>
              <a:gd name="connsiteY1" fmla="*/ 23117 h 157126"/>
              <a:gd name="connsiteX2" fmla="*/ 77420 w 77420"/>
              <a:gd name="connsiteY2" fmla="*/ 157126 h 157126"/>
              <a:gd name="connsiteX0" fmla="*/ 0 w 69796"/>
              <a:gd name="connsiteY0" fmla="*/ 0 h 688887"/>
              <a:gd name="connsiteX1" fmla="*/ 55092 w 69796"/>
              <a:gd name="connsiteY1" fmla="*/ 23117 h 688887"/>
              <a:gd name="connsiteX2" fmla="*/ 69796 w 69796"/>
              <a:gd name="connsiteY2" fmla="*/ 688887 h 688887"/>
            </a:gdLst>
            <a:ahLst/>
            <a:cxnLst>
              <a:cxn ang="0">
                <a:pos x="connsiteX0" y="connsiteY0"/>
              </a:cxn>
              <a:cxn ang="0">
                <a:pos x="connsiteX1" y="connsiteY1"/>
              </a:cxn>
              <a:cxn ang="0">
                <a:pos x="connsiteX2" y="connsiteY2"/>
              </a:cxn>
            </a:cxnLst>
            <a:rect l="l" t="t" r="r" b="b"/>
            <a:pathLst>
              <a:path w="69796" h="688887">
                <a:moveTo>
                  <a:pt x="0" y="0"/>
                </a:moveTo>
                <a:lnTo>
                  <a:pt x="55092" y="23117"/>
                </a:lnTo>
                <a:lnTo>
                  <a:pt x="69796" y="688887"/>
                </a:lnTo>
              </a:path>
            </a:pathLst>
          </a:custGeom>
          <a:noFill/>
          <a:ln w="38100">
            <a:solidFill>
              <a:srgbClr val="7030A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67E0CCBC-9005-595F-96B0-B8191DCFBBEB}"/>
              </a:ext>
            </a:extLst>
          </p:cNvPr>
          <p:cNvSpPr/>
          <p:nvPr/>
        </p:nvSpPr>
        <p:spPr>
          <a:xfrm>
            <a:off x="5513716" y="1065708"/>
            <a:ext cx="1086567" cy="409414"/>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11341"/>
              <a:gd name="connsiteY0" fmla="*/ 2080 h 2080"/>
              <a:gd name="connsiteX1" fmla="*/ 11341 w 11341"/>
              <a:gd name="connsiteY1" fmla="*/ 0 h 2080"/>
              <a:gd name="connsiteX0" fmla="*/ 0 w 9015"/>
              <a:gd name="connsiteY0" fmla="*/ 13533 h 13533"/>
              <a:gd name="connsiteX1" fmla="*/ 9015 w 9015"/>
              <a:gd name="connsiteY1" fmla="*/ 0 h 13533"/>
            </a:gdLst>
            <a:ahLst/>
            <a:cxnLst>
              <a:cxn ang="0">
                <a:pos x="connsiteX0" y="connsiteY0"/>
              </a:cxn>
              <a:cxn ang="0">
                <a:pos x="connsiteX1" y="connsiteY1"/>
              </a:cxn>
            </a:cxnLst>
            <a:rect l="l" t="t" r="r" b="b"/>
            <a:pathLst>
              <a:path w="9015" h="13533">
                <a:moveTo>
                  <a:pt x="0" y="13533"/>
                </a:moveTo>
                <a:lnTo>
                  <a:pt x="9015" y="0"/>
                </a:lnTo>
              </a:path>
            </a:pathLst>
          </a:custGeom>
          <a:noFill/>
          <a:ln w="38100">
            <a:solidFill>
              <a:srgbClr val="7030A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4E7B709-733B-92F8-A6D8-E40CF231BA9F}"/>
              </a:ext>
            </a:extLst>
          </p:cNvPr>
          <p:cNvSpPr txBox="1"/>
          <p:nvPr/>
        </p:nvSpPr>
        <p:spPr>
          <a:xfrm>
            <a:off x="751733" y="4253232"/>
            <a:ext cx="3256156" cy="1754326"/>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Core walking zone (extend existing zone identified in draft  Waterside Transport Strategy): improved accessibility, public realm, breaking down barriers.</a:t>
            </a:r>
          </a:p>
        </p:txBody>
      </p:sp>
      <p:sp>
        <p:nvSpPr>
          <p:cNvPr id="10" name="Freeform 9">
            <a:extLst>
              <a:ext uri="{FF2B5EF4-FFF2-40B4-BE49-F238E27FC236}">
                <a16:creationId xmlns:a16="http://schemas.microsoft.com/office/drawing/2014/main" id="{83AD42F8-39DB-919F-8858-D2FD323CE4D6}"/>
              </a:ext>
            </a:extLst>
          </p:cNvPr>
          <p:cNvSpPr/>
          <p:nvPr/>
        </p:nvSpPr>
        <p:spPr>
          <a:xfrm>
            <a:off x="4002871" y="4211927"/>
            <a:ext cx="3248102" cy="41305"/>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1526836"/>
              <a:gd name="connsiteY0" fmla="*/ 7816 h 13005"/>
              <a:gd name="connsiteX1" fmla="*/ 996938 w 1526836"/>
              <a:gd name="connsiteY1" fmla="*/ 0 h 13005"/>
              <a:gd name="connsiteX2" fmla="*/ 1526836 w 1526836"/>
              <a:gd name="connsiteY2" fmla="*/ 13005 h 13005"/>
              <a:gd name="connsiteX0" fmla="*/ 0 w 996938"/>
              <a:gd name="connsiteY0" fmla="*/ 7816 h 7816"/>
              <a:gd name="connsiteX1" fmla="*/ 996938 w 996938"/>
              <a:gd name="connsiteY1" fmla="*/ 0 h 7816"/>
              <a:gd name="connsiteX0" fmla="*/ 0 w 14407"/>
              <a:gd name="connsiteY0" fmla="*/ 10000 h 10000"/>
              <a:gd name="connsiteX1" fmla="*/ 14407 w 14407"/>
              <a:gd name="connsiteY1" fmla="*/ 0 h 10000"/>
              <a:gd name="connsiteX0" fmla="*/ 0 w 14407"/>
              <a:gd name="connsiteY0" fmla="*/ 10000 h 17923"/>
              <a:gd name="connsiteX1" fmla="*/ 10780 w 14407"/>
              <a:gd name="connsiteY1" fmla="*/ 17923 h 17923"/>
              <a:gd name="connsiteX2" fmla="*/ 14407 w 14407"/>
              <a:gd name="connsiteY2" fmla="*/ 0 h 17923"/>
              <a:gd name="connsiteX0" fmla="*/ 0 w 37516"/>
              <a:gd name="connsiteY0" fmla="*/ 0 h 992759"/>
              <a:gd name="connsiteX1" fmla="*/ 10780 w 37516"/>
              <a:gd name="connsiteY1" fmla="*/ 7923 h 992759"/>
              <a:gd name="connsiteX2" fmla="*/ 37516 w 37516"/>
              <a:gd name="connsiteY2" fmla="*/ 992751 h 992759"/>
              <a:gd name="connsiteX0" fmla="*/ 0 w 37516"/>
              <a:gd name="connsiteY0" fmla="*/ 0 h 992751"/>
              <a:gd name="connsiteX1" fmla="*/ 10780 w 37516"/>
              <a:gd name="connsiteY1" fmla="*/ 7923 h 992751"/>
              <a:gd name="connsiteX2" fmla="*/ 37516 w 37516"/>
              <a:gd name="connsiteY2" fmla="*/ 992751 h 992751"/>
              <a:gd name="connsiteX0" fmla="*/ 0 w 10780"/>
              <a:gd name="connsiteY0" fmla="*/ 0 h 7923"/>
              <a:gd name="connsiteX1" fmla="*/ 10780 w 10780"/>
              <a:gd name="connsiteY1" fmla="*/ 7923 h 7923"/>
              <a:gd name="connsiteX0" fmla="*/ 0 w 18729"/>
              <a:gd name="connsiteY0" fmla="*/ 2578678 h 2578678"/>
              <a:gd name="connsiteX1" fmla="*/ 18729 w 18729"/>
              <a:gd name="connsiteY1" fmla="*/ 0 h 2578678"/>
              <a:gd name="connsiteX0" fmla="*/ 0 w 9889"/>
              <a:gd name="connsiteY0" fmla="*/ 2348573 h 2348573"/>
              <a:gd name="connsiteX1" fmla="*/ 9889 w 9889"/>
              <a:gd name="connsiteY1" fmla="*/ 0 h 2348573"/>
              <a:gd name="connsiteX0" fmla="*/ 0 w 15140"/>
              <a:gd name="connsiteY0" fmla="*/ 10000 h 10000"/>
              <a:gd name="connsiteX1" fmla="*/ 15140 w 15140"/>
              <a:gd name="connsiteY1" fmla="*/ 0 h 10000"/>
              <a:gd name="connsiteX0" fmla="*/ 0 w 15140"/>
              <a:gd name="connsiteY0" fmla="*/ 10000 h 10000"/>
              <a:gd name="connsiteX1" fmla="*/ 15140 w 15140"/>
              <a:gd name="connsiteY1" fmla="*/ 0 h 10000"/>
              <a:gd name="connsiteX0" fmla="*/ 0 w 43522"/>
              <a:gd name="connsiteY0" fmla="*/ 3060 h 3060"/>
              <a:gd name="connsiteX1" fmla="*/ 43522 w 43522"/>
              <a:gd name="connsiteY1" fmla="*/ 0 h 3060"/>
              <a:gd name="connsiteX0" fmla="*/ 0 w 7099"/>
              <a:gd name="connsiteY0" fmla="*/ 6531 h 6531"/>
              <a:gd name="connsiteX1" fmla="*/ 7099 w 7099"/>
              <a:gd name="connsiteY1" fmla="*/ 0 h 6531"/>
              <a:gd name="connsiteX0" fmla="*/ 0 w 9892"/>
              <a:gd name="connsiteY0" fmla="*/ 1421 h 1421"/>
              <a:gd name="connsiteX1" fmla="*/ 9892 w 9892"/>
              <a:gd name="connsiteY1" fmla="*/ 0 h 1421"/>
            </a:gdLst>
            <a:ahLst/>
            <a:cxnLst>
              <a:cxn ang="0">
                <a:pos x="connsiteX0" y="connsiteY0"/>
              </a:cxn>
              <a:cxn ang="0">
                <a:pos x="connsiteX1" y="connsiteY1"/>
              </a:cxn>
            </a:cxnLst>
            <a:rect l="l" t="t" r="r" b="b"/>
            <a:pathLst>
              <a:path w="9892" h="1421">
                <a:moveTo>
                  <a:pt x="0" y="1421"/>
                </a:moveTo>
                <a:lnTo>
                  <a:pt x="9892" y="0"/>
                </a:lnTo>
              </a:path>
            </a:pathLst>
          </a:custGeom>
          <a:noFill/>
          <a:ln w="38100">
            <a:solidFill>
              <a:srgbClr val="7030A0"/>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171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CF8C0F-8268-6E45-AAB5-931774925764}"/>
              </a:ext>
            </a:extLst>
          </p:cNvPr>
          <p:cNvSpPr>
            <a:spLocks noGrp="1"/>
          </p:cNvSpPr>
          <p:nvPr>
            <p:ph type="subTitle" idx="1"/>
          </p:nvPr>
        </p:nvSpPr>
        <p:spPr>
          <a:xfrm>
            <a:off x="4372392" y="731520"/>
            <a:ext cx="6902697" cy="2542903"/>
          </a:xfrm>
        </p:spPr>
        <p:txBody>
          <a:bodyPr>
            <a:normAutofit fontScale="92500" lnSpcReduction="10000"/>
          </a:bodyPr>
          <a:lstStyle/>
          <a:p>
            <a:pPr marL="0" indent="0">
              <a:buNone/>
            </a:pPr>
            <a:r>
              <a:rPr lang="en-GB" b="1" dirty="0">
                <a:solidFill>
                  <a:schemeClr val="tx1"/>
                </a:solidFill>
              </a:rPr>
              <a:t>Immediate term</a:t>
            </a:r>
          </a:p>
          <a:p>
            <a:r>
              <a:rPr lang="en-GB" b="1" dirty="0">
                <a:solidFill>
                  <a:schemeClr val="tx1"/>
                </a:solidFill>
              </a:rPr>
              <a:t>Apply for further funding.</a:t>
            </a:r>
          </a:p>
          <a:p>
            <a:r>
              <a:rPr lang="en-GB" b="1" dirty="0">
                <a:solidFill>
                  <a:schemeClr val="tx1"/>
                </a:solidFill>
              </a:rPr>
              <a:t>Continue to update and evolve the baseline through further literature survey.</a:t>
            </a:r>
          </a:p>
          <a:p>
            <a:r>
              <a:rPr lang="en-GB" b="1" dirty="0">
                <a:solidFill>
                  <a:schemeClr val="tx1"/>
                </a:solidFill>
              </a:rPr>
              <a:t>Further engagement with stakeholders.</a:t>
            </a:r>
          </a:p>
          <a:p>
            <a:r>
              <a:rPr lang="en-GB" b="1" dirty="0">
                <a:solidFill>
                  <a:schemeClr val="tx1"/>
                </a:solidFill>
              </a:rPr>
              <a:t>Work with NFDC to deliver the Central Area Regeneration Plan vision we want to see.</a:t>
            </a:r>
          </a:p>
        </p:txBody>
      </p:sp>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441856" y="913648"/>
            <a:ext cx="3227388" cy="452619"/>
          </a:xfrm>
        </p:spPr>
        <p:txBody>
          <a:bodyPr/>
          <a:lstStyle/>
          <a:p>
            <a:r>
              <a:rPr lang="en-GB" dirty="0"/>
              <a:t>Next steps</a:t>
            </a:r>
          </a:p>
        </p:txBody>
      </p:sp>
      <p:sp>
        <p:nvSpPr>
          <p:cNvPr id="4" name="Subtitle 1">
            <a:extLst>
              <a:ext uri="{FF2B5EF4-FFF2-40B4-BE49-F238E27FC236}">
                <a16:creationId xmlns:a16="http://schemas.microsoft.com/office/drawing/2014/main" id="{B96A890D-5EEC-3406-5BA7-E528E5798CBB}"/>
              </a:ext>
            </a:extLst>
          </p:cNvPr>
          <p:cNvSpPr txBox="1">
            <a:spLocks/>
          </p:cNvSpPr>
          <p:nvPr/>
        </p:nvSpPr>
        <p:spPr>
          <a:xfrm>
            <a:off x="4372392" y="3466846"/>
            <a:ext cx="7519524" cy="3027207"/>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Futura Medium" panose="020B0602020204020303" pitchFamily="34" charset="-79"/>
                <a:ea typeface="+mn-ea"/>
                <a:cs typeface="Futura Medium" panose="020B0602020204020303" pitchFamily="34" charset="-79"/>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GB" b="1" dirty="0">
                <a:solidFill>
                  <a:schemeClr val="tx1"/>
                </a:solidFill>
              </a:rPr>
              <a:t>Future stages (outline)</a:t>
            </a:r>
          </a:p>
          <a:p>
            <a:r>
              <a:rPr lang="en-GB" b="1" dirty="0">
                <a:solidFill>
                  <a:schemeClr val="tx1"/>
                </a:solidFill>
              </a:rPr>
              <a:t>Write the policies and supporting text and maps.</a:t>
            </a:r>
          </a:p>
          <a:p>
            <a:r>
              <a:rPr lang="en-GB" b="1" dirty="0">
                <a:solidFill>
                  <a:schemeClr val="tx1"/>
                </a:solidFill>
              </a:rPr>
              <a:t>Further engagement.</a:t>
            </a:r>
          </a:p>
          <a:p>
            <a:r>
              <a:rPr lang="en-GB" b="1" dirty="0">
                <a:solidFill>
                  <a:schemeClr val="tx1"/>
                </a:solidFill>
              </a:rPr>
              <a:t>Submit to NFDC for Examination.</a:t>
            </a:r>
          </a:p>
          <a:p>
            <a:r>
              <a:rPr lang="en-GB" b="1" dirty="0">
                <a:solidFill>
                  <a:schemeClr val="tx1"/>
                </a:solidFill>
              </a:rPr>
              <a:t>Plan finished by Autumn 2022 with referendum anticipated May 2023.</a:t>
            </a:r>
          </a:p>
        </p:txBody>
      </p:sp>
    </p:spTree>
    <p:extLst>
      <p:ext uri="{BB962C8B-B14F-4D97-AF65-F5344CB8AC3E}">
        <p14:creationId xmlns:p14="http://schemas.microsoft.com/office/powerpoint/2010/main" val="59536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48658"/>
            <a:ext cx="10772775" cy="1637611"/>
          </a:xfrm>
        </p:spPr>
        <p:txBody>
          <a:bodyPr/>
          <a:lstStyle/>
          <a:p>
            <a:r>
              <a:rPr lang="en-GB" dirty="0">
                <a:latin typeface="Futura Medium" panose="020B0602020204020303" pitchFamily="34" charset="-79"/>
                <a:cs typeface="Futura Medium" panose="020B0602020204020303" pitchFamily="34" charset="-79"/>
              </a:rPr>
              <a:t>Next steps Timetable:</a:t>
            </a:r>
            <a:endParaRPr lang="en-GB" dirty="0"/>
          </a:p>
        </p:txBody>
      </p:sp>
      <p:sp>
        <p:nvSpPr>
          <p:cNvPr id="4" name="Content Placeholder 3">
            <a:extLst/>
          </p:cNvPr>
          <p:cNvSpPr txBox="1">
            <a:spLocks noGrp="1"/>
          </p:cNvSpPr>
          <p:nvPr>
            <p:ph idx="1"/>
          </p:nvPr>
        </p:nvSpPr>
        <p:spPr>
          <a:xfrm>
            <a:off x="676656" y="1363094"/>
            <a:ext cx="10753725" cy="5088573"/>
          </a:xfrm>
          <a:prstGeom prst="rect">
            <a:avLst/>
          </a:prstGeom>
          <a:noFill/>
        </p:spPr>
        <p:txBody>
          <a:bodyPr wrap="square" rtlCol="0">
            <a:spAutoFit/>
          </a:bodyPr>
          <a:lstStyle/>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Mapping evidence &amp; opportunities – May</a:t>
            </a:r>
          </a:p>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Participate in NFDC central area regeneration plan – July / August?</a:t>
            </a:r>
          </a:p>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Engagement event(s) – June / July?</a:t>
            </a:r>
          </a:p>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Start to draft last-draft policies – July-August?</a:t>
            </a:r>
          </a:p>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Six weeks’ public consultation – September?</a:t>
            </a:r>
          </a:p>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Finalise plan and submit to NFDC – Autumn 2022</a:t>
            </a:r>
          </a:p>
          <a:p>
            <a:pPr marL="342900" indent="-342900">
              <a:buFont typeface="Arial" panose="020B0604020202020204" pitchFamily="34" charset="0"/>
              <a:buChar char="•"/>
            </a:pPr>
            <a:r>
              <a:rPr lang="en-GB" sz="2800" i="1" dirty="0">
                <a:latin typeface="Futura Medium" panose="020B0602020204020303" pitchFamily="34" charset="-79"/>
                <a:cs typeface="Futura Medium" panose="020B0602020204020303" pitchFamily="34" charset="-79"/>
              </a:rPr>
              <a:t>Examination – NFDC – Early 2023</a:t>
            </a:r>
          </a:p>
          <a:p>
            <a:pPr marL="342900" indent="-342900">
              <a:buFont typeface="Arial" panose="020B0604020202020204" pitchFamily="34" charset="0"/>
              <a:buChar char="•"/>
            </a:pPr>
            <a:r>
              <a:rPr lang="en-GB" sz="2800" dirty="0">
                <a:latin typeface="Futura Medium" panose="020B0602020204020303" pitchFamily="34" charset="-79"/>
                <a:cs typeface="Futura Medium" panose="020B0602020204020303" pitchFamily="34" charset="-79"/>
              </a:rPr>
              <a:t>Modifications</a:t>
            </a:r>
          </a:p>
          <a:p>
            <a:pPr marL="342900" indent="-342900">
              <a:buFont typeface="Arial" panose="020B0604020202020204" pitchFamily="34" charset="0"/>
              <a:buChar char="•"/>
            </a:pPr>
            <a:r>
              <a:rPr lang="en-GB" sz="2800" i="1" dirty="0">
                <a:latin typeface="Futura Medium" panose="020B0602020204020303" pitchFamily="34" charset="-79"/>
                <a:cs typeface="Futura Medium" panose="020B0602020204020303" pitchFamily="34" charset="-79"/>
              </a:rPr>
              <a:t>Referendum – NFDC – May 2023.</a:t>
            </a:r>
          </a:p>
        </p:txBody>
      </p:sp>
    </p:spTree>
    <p:extLst>
      <p:ext uri="{BB962C8B-B14F-4D97-AF65-F5344CB8AC3E}">
        <p14:creationId xmlns:p14="http://schemas.microsoft.com/office/powerpoint/2010/main" val="183723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 Proposals:</a:t>
            </a:r>
          </a:p>
        </p:txBody>
      </p:sp>
      <p:sp>
        <p:nvSpPr>
          <p:cNvPr id="3" name="Content Placeholder 2"/>
          <p:cNvSpPr>
            <a:spLocks noGrp="1"/>
          </p:cNvSpPr>
          <p:nvPr>
            <p:ph idx="1"/>
          </p:nvPr>
        </p:nvSpPr>
        <p:spPr>
          <a:xfrm>
            <a:off x="838200" y="1825625"/>
            <a:ext cx="10515600" cy="3618245"/>
          </a:xfrm>
        </p:spPr>
        <p:txBody>
          <a:bodyPr>
            <a:normAutofit/>
          </a:bodyPr>
          <a:lstStyle/>
          <a:p>
            <a:r>
              <a:rPr lang="en-GB" b="1" dirty="0"/>
              <a:t>Proposal 1.  </a:t>
            </a:r>
            <a:r>
              <a:rPr lang="en-GB" dirty="0"/>
              <a:t>Town Centre recommendations co-ordinating with NFDC and ultimately including the regeneration plan. Identification of land use in the town centre, e.g. types of community use (TBC after further public consultation.)</a:t>
            </a:r>
          </a:p>
          <a:p>
            <a:r>
              <a:rPr lang="en-GB" b="1" dirty="0"/>
              <a:t>Proposal 2. </a:t>
            </a:r>
            <a:r>
              <a:rPr lang="en-GB" dirty="0"/>
              <a:t>Additional Protection and Bio-Capital Development of Green Areas within Totton and Eling.  E.g. Protection of current green areas, including Bartley Water and the generation of green areas in new developments.</a:t>
            </a:r>
          </a:p>
          <a:p>
            <a:r>
              <a:rPr lang="en-GB" b="1" dirty="0"/>
              <a:t>Proposal 3. </a:t>
            </a:r>
            <a:r>
              <a:rPr lang="en-GB" dirty="0"/>
              <a:t>Design Framework</a:t>
            </a:r>
          </a:p>
          <a:p>
            <a:r>
              <a:rPr lang="en-GB" b="1" dirty="0"/>
              <a:t>Proposal 4. </a:t>
            </a:r>
            <a:r>
              <a:rPr lang="en-GB" dirty="0"/>
              <a:t>Active Travel routes.</a:t>
            </a:r>
          </a:p>
        </p:txBody>
      </p:sp>
    </p:spTree>
    <p:extLst>
      <p:ext uri="{BB962C8B-B14F-4D97-AF65-F5344CB8AC3E}">
        <p14:creationId xmlns:p14="http://schemas.microsoft.com/office/powerpoint/2010/main" val="320662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62" y="1034975"/>
            <a:ext cx="10515600" cy="1325563"/>
          </a:xfrm>
        </p:spPr>
        <p:txBody>
          <a:bodyPr>
            <a:normAutofit fontScale="90000"/>
          </a:bodyPr>
          <a:lstStyle/>
          <a:p>
            <a:r>
              <a:rPr lang="en-GB" b="1" dirty="0">
                <a:latin typeface="+mn-lt"/>
              </a:rPr>
              <a:t>Proposal 1.</a:t>
            </a:r>
            <a:br>
              <a:rPr lang="en-GB" b="1" dirty="0"/>
            </a:br>
            <a:r>
              <a:rPr lang="en-GB" b="1" dirty="0"/>
              <a:t>Town Centre Recommendations </a:t>
            </a:r>
            <a:br>
              <a:rPr lang="en-GB" dirty="0"/>
            </a:br>
            <a:br>
              <a:rPr lang="en-GB" dirty="0"/>
            </a:br>
            <a:br>
              <a:rPr lang="en-GB" dirty="0"/>
            </a:br>
            <a:endParaRPr lang="en-GB" dirty="0"/>
          </a:p>
        </p:txBody>
      </p:sp>
      <p:sp>
        <p:nvSpPr>
          <p:cNvPr id="6" name="TextBox 5"/>
          <p:cNvSpPr txBox="1"/>
          <p:nvPr/>
        </p:nvSpPr>
        <p:spPr>
          <a:xfrm>
            <a:off x="583018" y="1612697"/>
            <a:ext cx="10450032" cy="5355312"/>
          </a:xfrm>
          <a:prstGeom prst="rect">
            <a:avLst/>
          </a:prstGeom>
          <a:noFill/>
        </p:spPr>
        <p:txBody>
          <a:bodyPr wrap="square" rtlCol="0">
            <a:spAutoFit/>
          </a:bodyPr>
          <a:lstStyle/>
          <a:p>
            <a:r>
              <a:rPr lang="en-GB" sz="3600" dirty="0"/>
              <a:t>based on :</a:t>
            </a:r>
          </a:p>
          <a:p>
            <a:r>
              <a:rPr lang="en-GB" sz="3600" dirty="0"/>
              <a:t>Consultation work with the public through social media, contact with individual residents, visits to schools and consultation events.</a:t>
            </a:r>
          </a:p>
          <a:p>
            <a:br>
              <a:rPr lang="en-GB" sz="3600" dirty="0"/>
            </a:br>
            <a:r>
              <a:rPr lang="en-GB" sz="3600" dirty="0"/>
              <a:t>Work by the Neighbourhood Plan Team </a:t>
            </a:r>
          </a:p>
          <a:p>
            <a:br>
              <a:rPr lang="en-GB" sz="3600" dirty="0"/>
            </a:br>
            <a:r>
              <a:rPr lang="en-GB" sz="3600" dirty="0"/>
              <a:t>Consultants employed through Neighbourhood Plan Grant Money.</a:t>
            </a:r>
            <a:br>
              <a:rPr lang="en-GB" dirty="0"/>
            </a:br>
            <a:endParaRPr lang="en-GB" dirty="0"/>
          </a:p>
        </p:txBody>
      </p:sp>
    </p:spTree>
    <p:extLst>
      <p:ext uri="{BB962C8B-B14F-4D97-AF65-F5344CB8AC3E}">
        <p14:creationId xmlns:p14="http://schemas.microsoft.com/office/powerpoint/2010/main" val="115076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83653" y="1006452"/>
            <a:ext cx="7480264" cy="5851548"/>
          </a:xfrm>
        </p:spPr>
        <p:txBody>
          <a:bodyPr>
            <a:normAutofit/>
          </a:bodyPr>
          <a:lstStyle/>
          <a:p>
            <a:r>
              <a:rPr lang="en-GB" sz="3600" dirty="0">
                <a:solidFill>
                  <a:schemeClr val="tx1"/>
                </a:solidFill>
              </a:rPr>
              <a:t>Initial community engagement and studies by Neighbourhood Plan Group.</a:t>
            </a:r>
          </a:p>
          <a:p>
            <a:r>
              <a:rPr lang="en-GB" sz="3600" dirty="0">
                <a:solidFill>
                  <a:schemeClr val="tx1"/>
                </a:solidFill>
              </a:rPr>
              <a:t>Baseline assembled (literature review).</a:t>
            </a:r>
          </a:p>
          <a:p>
            <a:r>
              <a:rPr lang="en-GB" sz="3600" dirty="0">
                <a:solidFill>
                  <a:schemeClr val="tx1"/>
                </a:solidFill>
              </a:rPr>
              <a:t>Site visits and online research.</a:t>
            </a:r>
          </a:p>
          <a:p>
            <a:r>
              <a:rPr lang="en-GB" sz="3600" dirty="0">
                <a:solidFill>
                  <a:schemeClr val="tx1"/>
                </a:solidFill>
              </a:rPr>
              <a:t>Some further research needed.</a:t>
            </a:r>
          </a:p>
          <a:p>
            <a:r>
              <a:rPr lang="en-GB" sz="3600" dirty="0">
                <a:solidFill>
                  <a:schemeClr val="tx1"/>
                </a:solidFill>
              </a:rPr>
              <a:t>Baseline and opportunities to be updated with new Local Plan.</a:t>
            </a:r>
          </a:p>
          <a:p>
            <a:endParaRPr lang="en-GB" dirty="0"/>
          </a:p>
        </p:txBody>
      </p:sp>
      <p:sp>
        <p:nvSpPr>
          <p:cNvPr id="3" name="Text Placeholder 2">
            <a:extLst>
              <a:ext uri="{FF2B5EF4-FFF2-40B4-BE49-F238E27FC236}">
                <a16:creationId xmlns:a16="http://schemas.microsoft.com/office/drawing/2014/main" id="{79B4A7C4-226C-6D4B-94A8-913601BCC205}"/>
              </a:ext>
            </a:extLst>
          </p:cNvPr>
          <p:cNvSpPr>
            <a:spLocks noGrp="1"/>
          </p:cNvSpPr>
          <p:nvPr>
            <p:ph type="body" sz="quarter" idx="11"/>
          </p:nvPr>
        </p:nvSpPr>
        <p:spPr>
          <a:xfrm>
            <a:off x="276298" y="3204938"/>
            <a:ext cx="3227388" cy="903288"/>
          </a:xfrm>
        </p:spPr>
        <p:txBody>
          <a:bodyPr>
            <a:normAutofit/>
          </a:bodyPr>
          <a:lstStyle/>
          <a:p>
            <a:r>
              <a:rPr lang="en-GB" dirty="0"/>
              <a:t>	Town Centre</a:t>
            </a:r>
          </a:p>
          <a:p>
            <a:r>
              <a:rPr lang="en-GB" dirty="0"/>
              <a:t>Quick introduction</a:t>
            </a:r>
          </a:p>
        </p:txBody>
      </p:sp>
    </p:spTree>
    <p:extLst>
      <p:ext uri="{BB962C8B-B14F-4D97-AF65-F5344CB8AC3E}">
        <p14:creationId xmlns:p14="http://schemas.microsoft.com/office/powerpoint/2010/main" val="375828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02629" y="1102144"/>
            <a:ext cx="6902697" cy="5404981"/>
          </a:xfrm>
        </p:spPr>
        <p:txBody>
          <a:bodyPr>
            <a:normAutofit lnSpcReduction="10000"/>
          </a:bodyPr>
          <a:lstStyle/>
          <a:p>
            <a:pPr marL="0" indent="0">
              <a:buNone/>
            </a:pPr>
            <a:r>
              <a:rPr lang="en-GB" dirty="0">
                <a:solidFill>
                  <a:schemeClr val="tx1"/>
                </a:solidFill>
              </a:rPr>
              <a:t>Geographical and focus areas:</a:t>
            </a:r>
          </a:p>
          <a:p>
            <a:pPr marL="0" indent="0">
              <a:buNone/>
            </a:pPr>
            <a:endParaRPr lang="en-GB" dirty="0">
              <a:solidFill>
                <a:schemeClr val="tx1"/>
              </a:solidFill>
            </a:endParaRPr>
          </a:p>
          <a:p>
            <a:r>
              <a:rPr lang="en-GB" dirty="0">
                <a:solidFill>
                  <a:schemeClr val="tx1"/>
                </a:solidFill>
              </a:rPr>
              <a:t>Totton and Eling Town Council boundary.</a:t>
            </a:r>
          </a:p>
          <a:p>
            <a:r>
              <a:rPr lang="en-GB" dirty="0">
                <a:solidFill>
                  <a:schemeClr val="tx1"/>
                </a:solidFill>
              </a:rPr>
              <a:t>Totton Town Centre including </a:t>
            </a:r>
            <a:r>
              <a:rPr lang="en-GB" dirty="0" err="1">
                <a:solidFill>
                  <a:schemeClr val="tx1"/>
                </a:solidFill>
              </a:rPr>
              <a:t>Rumbridge</a:t>
            </a:r>
            <a:r>
              <a:rPr lang="en-GB" dirty="0">
                <a:solidFill>
                  <a:schemeClr val="tx1"/>
                </a:solidFill>
              </a:rPr>
              <a:t> Street.</a:t>
            </a:r>
          </a:p>
          <a:p>
            <a:r>
              <a:rPr lang="en-GB" dirty="0">
                <a:solidFill>
                  <a:schemeClr val="tx1"/>
                </a:solidFill>
              </a:rPr>
              <a:t>Eling Wharf and Eling.</a:t>
            </a:r>
          </a:p>
          <a:p>
            <a:endParaRPr lang="en-GB" dirty="0">
              <a:solidFill>
                <a:schemeClr val="tx1"/>
              </a:solidFill>
            </a:endParaRPr>
          </a:p>
          <a:p>
            <a:pPr marL="0" indent="0">
              <a:buNone/>
            </a:pPr>
            <a:r>
              <a:rPr lang="en-GB" dirty="0">
                <a:solidFill>
                  <a:schemeClr val="tx1"/>
                </a:solidFill>
              </a:rPr>
              <a:t>Influences</a:t>
            </a:r>
          </a:p>
          <a:p>
            <a:pPr marL="0" indent="0">
              <a:buNone/>
            </a:pPr>
            <a:endParaRPr lang="en-GB" dirty="0">
              <a:solidFill>
                <a:schemeClr val="tx1"/>
              </a:solidFill>
            </a:endParaRPr>
          </a:p>
          <a:p>
            <a:r>
              <a:rPr lang="en-GB" dirty="0">
                <a:solidFill>
                  <a:schemeClr val="tx1"/>
                </a:solidFill>
              </a:rPr>
              <a:t>Totton central area regeneration plan (initial work underway by NFDC).</a:t>
            </a:r>
          </a:p>
          <a:p>
            <a:r>
              <a:rPr lang="en-GB" dirty="0">
                <a:solidFill>
                  <a:schemeClr val="tx1"/>
                </a:solidFill>
              </a:rPr>
              <a:t>Local Plan Parts 1 and 2</a:t>
            </a:r>
          </a:p>
          <a:p>
            <a:r>
              <a:rPr lang="en-GB" dirty="0">
                <a:solidFill>
                  <a:schemeClr val="tx1"/>
                </a:solidFill>
              </a:rPr>
              <a:t>LCWIP</a:t>
            </a:r>
          </a:p>
          <a:p>
            <a:endParaRPr lang="en-GB" dirty="0"/>
          </a:p>
        </p:txBody>
      </p:sp>
      <p:sp>
        <p:nvSpPr>
          <p:cNvPr id="3" name="Text Placeholder 2">
            <a:extLst>
              <a:ext uri="{FF2B5EF4-FFF2-40B4-BE49-F238E27FC236}">
                <a16:creationId xmlns:a16="http://schemas.microsoft.com/office/drawing/2014/main" id="{79B4A7C4-226C-6D4B-94A8-913601BCC205}"/>
              </a:ext>
            </a:extLst>
          </p:cNvPr>
          <p:cNvSpPr>
            <a:spLocks noGrp="1"/>
          </p:cNvSpPr>
          <p:nvPr>
            <p:ph type="body" sz="quarter" idx="11"/>
          </p:nvPr>
        </p:nvSpPr>
        <p:spPr>
          <a:xfrm>
            <a:off x="276298" y="3204938"/>
            <a:ext cx="3227388" cy="903288"/>
          </a:xfrm>
        </p:spPr>
        <p:txBody>
          <a:bodyPr>
            <a:normAutofit/>
          </a:bodyPr>
          <a:lstStyle/>
          <a:p>
            <a:r>
              <a:rPr lang="en-GB" dirty="0"/>
              <a:t>	Town Centre</a:t>
            </a:r>
          </a:p>
          <a:p>
            <a:r>
              <a:rPr lang="en-GB" dirty="0"/>
              <a:t>Quick introduction</a:t>
            </a:r>
          </a:p>
        </p:txBody>
      </p:sp>
    </p:spTree>
    <p:extLst>
      <p:ext uri="{BB962C8B-B14F-4D97-AF65-F5344CB8AC3E}">
        <p14:creationId xmlns:p14="http://schemas.microsoft.com/office/powerpoint/2010/main" val="331575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88"/>
            <a:ext cx="10772775" cy="1658198"/>
          </a:xfrm>
        </p:spPr>
        <p:txBody>
          <a:bodyPr/>
          <a:lstStyle/>
          <a:p>
            <a:r>
              <a:rPr lang="en-GB" dirty="0"/>
              <a:t>Recommendations:</a:t>
            </a:r>
          </a:p>
        </p:txBody>
      </p:sp>
      <p:sp>
        <p:nvSpPr>
          <p:cNvPr id="4" name="Content Placeholder 2"/>
          <p:cNvSpPr>
            <a:spLocks noGrp="1"/>
          </p:cNvSpPr>
          <p:nvPr>
            <p:ph idx="1"/>
          </p:nvPr>
        </p:nvSpPr>
        <p:spPr>
          <a:xfrm>
            <a:off x="676656" y="1219200"/>
            <a:ext cx="6028944" cy="5327374"/>
          </a:xfrm>
        </p:spPr>
        <p:txBody>
          <a:bodyPr>
            <a:normAutofit fontScale="92500" lnSpcReduction="20000"/>
          </a:bodyPr>
          <a:lstStyle/>
          <a:p>
            <a:r>
              <a:rPr lang="en-GB" b="1" dirty="0"/>
              <a:t>A Greener, more enjoyable town centre:</a:t>
            </a:r>
          </a:p>
          <a:p>
            <a:pPr marL="0" indent="0">
              <a:buNone/>
            </a:pPr>
            <a:r>
              <a:rPr lang="en-GB" dirty="0"/>
              <a:t>Any new development work could be based around the Civic Green and the </a:t>
            </a:r>
            <a:r>
              <a:rPr lang="en-GB" dirty="0" err="1"/>
              <a:t>Testvale</a:t>
            </a:r>
            <a:r>
              <a:rPr lang="en-GB" dirty="0"/>
              <a:t> Park in order to create a greener, more enjoyable town centre where people want to enjoy a shopping experience, take part in community activities and live. </a:t>
            </a:r>
          </a:p>
          <a:p>
            <a:endParaRPr lang="en-GB" dirty="0"/>
          </a:p>
          <a:p>
            <a:r>
              <a:rPr lang="en-GB" b="1" dirty="0"/>
              <a:t>Easier through routes for the town:</a:t>
            </a:r>
          </a:p>
          <a:p>
            <a:pPr marL="0" indent="0">
              <a:buNone/>
            </a:pPr>
            <a:r>
              <a:rPr lang="en-GB" dirty="0"/>
              <a:t>Ideally the town centre needs to be reconfigured to lead people from the shopping precinct through the civic green and up to the park area with amenities, community facilities and commercial activity taking place along the route.  Easier pedestrian access around the town is also essential. </a:t>
            </a:r>
          </a:p>
          <a:p>
            <a:pPr marL="0" indent="0">
              <a:buNone/>
            </a:pPr>
            <a:r>
              <a:rPr lang="en-GB" dirty="0"/>
              <a:t>This could also include opening up the back of the precinct to community facilities or commercial premises, limiting traffic on Library Road and including busking sites, </a:t>
            </a:r>
            <a:r>
              <a:rPr lang="en-GB" dirty="0" err="1"/>
              <a:t>childrens</a:t>
            </a:r>
            <a:r>
              <a:rPr lang="en-GB" dirty="0"/>
              <a:t> town centre facilities, a town performance area or bandstand etc. </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6278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23" y="342485"/>
            <a:ext cx="5468974" cy="6284064"/>
          </a:xfrm>
        </p:spPr>
        <p:txBody>
          <a:bodyPr>
            <a:normAutofit/>
          </a:bodyPr>
          <a:lstStyle/>
          <a:p>
            <a:pPr marL="0" indent="0">
              <a:buNone/>
            </a:pPr>
            <a:r>
              <a:rPr lang="en-GB" b="1" dirty="0"/>
              <a:t>A welcoming town centre:</a:t>
            </a:r>
          </a:p>
          <a:p>
            <a:pPr marL="0" indent="0">
              <a:buNone/>
            </a:pPr>
            <a:r>
              <a:rPr lang="en-GB" dirty="0"/>
              <a:t>The precinct needs to be outward facing so that visitors to the town are not greeted by the backs of our main shopping area.</a:t>
            </a:r>
          </a:p>
          <a:p>
            <a:pPr marL="0" indent="0">
              <a:buNone/>
            </a:pPr>
            <a:endParaRPr lang="en-GB" dirty="0"/>
          </a:p>
          <a:p>
            <a:pPr marL="0" indent="0">
              <a:buNone/>
            </a:pPr>
            <a:endParaRPr lang="en-GB" dirty="0"/>
          </a:p>
          <a:p>
            <a:r>
              <a:rPr lang="en-GB" b="1" dirty="0"/>
              <a:t>A vibrant town centre:</a:t>
            </a:r>
          </a:p>
          <a:p>
            <a:pPr marL="0" indent="0">
              <a:buNone/>
            </a:pPr>
            <a:r>
              <a:rPr lang="en-GB" dirty="0"/>
              <a:t>In order for the town centre to be more vibrant the current local plan designations of community use only need to be changed to include mixed use – commercial use, office use and community use.  Alongside this could be buskers, town centre events, public art and street furniture that lends individuality to the town.  </a:t>
            </a:r>
          </a:p>
        </p:txBody>
      </p:sp>
    </p:spTree>
    <p:extLst>
      <p:ext uri="{BB962C8B-B14F-4D97-AF65-F5344CB8AC3E}">
        <p14:creationId xmlns:p14="http://schemas.microsoft.com/office/powerpoint/2010/main" val="395866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79BF-230C-8643-BDE9-5A0A450FEA6E}"/>
              </a:ext>
            </a:extLst>
          </p:cNvPr>
          <p:cNvSpPr>
            <a:spLocks noGrp="1"/>
          </p:cNvSpPr>
          <p:nvPr>
            <p:ph type="body" sz="quarter" idx="11"/>
          </p:nvPr>
        </p:nvSpPr>
        <p:spPr>
          <a:xfrm>
            <a:off x="396553" y="937552"/>
            <a:ext cx="3405425" cy="1773564"/>
          </a:xfrm>
        </p:spPr>
        <p:txBody>
          <a:bodyPr/>
          <a:lstStyle/>
          <a:p>
            <a:r>
              <a:rPr lang="en-GB" dirty="0"/>
              <a:t>	Central Totton and </a:t>
            </a:r>
            <a:r>
              <a:rPr lang="en-GB" dirty="0" err="1"/>
              <a:t>Eling</a:t>
            </a:r>
            <a:r>
              <a:rPr lang="en-GB" dirty="0"/>
              <a:t>: potential site allocations</a:t>
            </a:r>
          </a:p>
        </p:txBody>
      </p:sp>
      <p:pic>
        <p:nvPicPr>
          <p:cNvPr id="8" name="Picture 7" descr="A picture containing text&#10;&#10;Description automatically generated">
            <a:extLst>
              <a:ext uri="{FF2B5EF4-FFF2-40B4-BE49-F238E27FC236}">
                <a16:creationId xmlns:a16="http://schemas.microsoft.com/office/drawing/2014/main" id="{1E5B07B1-AF79-08AD-CEC8-C517465028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19766" y="647700"/>
            <a:ext cx="8200703" cy="6210300"/>
          </a:xfrm>
          <a:prstGeom prst="rect">
            <a:avLst/>
          </a:prstGeom>
        </p:spPr>
      </p:pic>
      <p:sp>
        <p:nvSpPr>
          <p:cNvPr id="9" name="TextBox 8">
            <a:extLst>
              <a:ext uri="{FF2B5EF4-FFF2-40B4-BE49-F238E27FC236}">
                <a16:creationId xmlns:a16="http://schemas.microsoft.com/office/drawing/2014/main" id="{797C269B-74C9-1D76-B704-A4072AE2EA84}"/>
              </a:ext>
            </a:extLst>
          </p:cNvPr>
          <p:cNvSpPr txBox="1"/>
          <p:nvPr/>
        </p:nvSpPr>
        <p:spPr>
          <a:xfrm>
            <a:off x="759600" y="2351036"/>
            <a:ext cx="3256156" cy="923330"/>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Civic Quarter: civic led mixed use surrounding enlarged park (Local Plan).</a:t>
            </a:r>
          </a:p>
        </p:txBody>
      </p:sp>
      <p:sp>
        <p:nvSpPr>
          <p:cNvPr id="10" name="Freeform 9">
            <a:extLst>
              <a:ext uri="{FF2B5EF4-FFF2-40B4-BE49-F238E27FC236}">
                <a16:creationId xmlns:a16="http://schemas.microsoft.com/office/drawing/2014/main" id="{A62D92D3-4EA1-0583-0C49-6847BC21D9C2}"/>
              </a:ext>
            </a:extLst>
          </p:cNvPr>
          <p:cNvSpPr/>
          <p:nvPr/>
        </p:nvSpPr>
        <p:spPr>
          <a:xfrm>
            <a:off x="4011744" y="1962243"/>
            <a:ext cx="3419180" cy="444074"/>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3419180"/>
              <a:gd name="connsiteY0" fmla="*/ 405863 h 1970174"/>
              <a:gd name="connsiteX1" fmla="*/ 1012980 w 3419180"/>
              <a:gd name="connsiteY1" fmla="*/ 1970174 h 1970174"/>
              <a:gd name="connsiteX2" fmla="*/ 3419180 w 3419180"/>
              <a:gd name="connsiteY2" fmla="*/ 0 h 1970174"/>
              <a:gd name="connsiteX0" fmla="*/ 0 w 3419180"/>
              <a:gd name="connsiteY0" fmla="*/ 405863 h 405863"/>
              <a:gd name="connsiteX1" fmla="*/ 3419180 w 3419180"/>
              <a:gd name="connsiteY1" fmla="*/ 0 h 405863"/>
              <a:gd name="connsiteX0" fmla="*/ 0 w 3419180"/>
              <a:gd name="connsiteY0" fmla="*/ 405863 h 405863"/>
              <a:gd name="connsiteX1" fmla="*/ 2324888 w 3419180"/>
              <a:gd name="connsiteY1" fmla="*/ 139274 h 405863"/>
              <a:gd name="connsiteX2" fmla="*/ 3419180 w 3419180"/>
              <a:gd name="connsiteY2" fmla="*/ 0 h 405863"/>
              <a:gd name="connsiteX0" fmla="*/ 0 w 3419180"/>
              <a:gd name="connsiteY0" fmla="*/ 405863 h 405863"/>
              <a:gd name="connsiteX1" fmla="*/ 2340931 w 3419180"/>
              <a:gd name="connsiteY1" fmla="*/ 347821 h 405863"/>
              <a:gd name="connsiteX2" fmla="*/ 3419180 w 3419180"/>
              <a:gd name="connsiteY2" fmla="*/ 0 h 405863"/>
              <a:gd name="connsiteX0" fmla="*/ 0 w 3419180"/>
              <a:gd name="connsiteY0" fmla="*/ 405863 h 405863"/>
              <a:gd name="connsiteX1" fmla="*/ 2340931 w 3419180"/>
              <a:gd name="connsiteY1" fmla="*/ 347821 h 405863"/>
              <a:gd name="connsiteX2" fmla="*/ 3419180 w 3419180"/>
              <a:gd name="connsiteY2" fmla="*/ 0 h 405863"/>
              <a:gd name="connsiteX0" fmla="*/ 0 w 3419180"/>
              <a:gd name="connsiteY0" fmla="*/ 405863 h 444074"/>
              <a:gd name="connsiteX1" fmla="*/ 2324889 w 3419180"/>
              <a:gd name="connsiteY1" fmla="*/ 444074 h 444074"/>
              <a:gd name="connsiteX2" fmla="*/ 3419180 w 3419180"/>
              <a:gd name="connsiteY2" fmla="*/ 0 h 444074"/>
            </a:gdLst>
            <a:ahLst/>
            <a:cxnLst>
              <a:cxn ang="0">
                <a:pos x="connsiteX0" y="connsiteY0"/>
              </a:cxn>
              <a:cxn ang="0">
                <a:pos x="connsiteX1" y="connsiteY1"/>
              </a:cxn>
              <a:cxn ang="0">
                <a:pos x="connsiteX2" y="connsiteY2"/>
              </a:cxn>
            </a:cxnLst>
            <a:rect l="l" t="t" r="r" b="b"/>
            <a:pathLst>
              <a:path w="3419180" h="444074">
                <a:moveTo>
                  <a:pt x="0" y="405863"/>
                </a:moveTo>
                <a:lnTo>
                  <a:pt x="2324889" y="444074"/>
                </a:lnTo>
                <a:lnTo>
                  <a:pt x="3419180"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a:extLst>
              <a:ext uri="{FF2B5EF4-FFF2-40B4-BE49-F238E27FC236}">
                <a16:creationId xmlns:a16="http://schemas.microsoft.com/office/drawing/2014/main" id="{B0A4A047-9F9C-B6E5-B102-EDD98DFD50CD}"/>
              </a:ext>
            </a:extLst>
          </p:cNvPr>
          <p:cNvSpPr/>
          <p:nvPr/>
        </p:nvSpPr>
        <p:spPr>
          <a:xfrm>
            <a:off x="4019586" y="4685625"/>
            <a:ext cx="6049431" cy="361386"/>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4296288"/>
              <a:gd name="connsiteY0" fmla="*/ 0 h 1182721"/>
              <a:gd name="connsiteX1" fmla="*/ 981307 w 4296288"/>
              <a:gd name="connsiteY1" fmla="*/ 0 h 1182721"/>
              <a:gd name="connsiteX2" fmla="*/ 4296288 w 4296288"/>
              <a:gd name="connsiteY2" fmla="*/ 1182721 h 1182721"/>
              <a:gd name="connsiteX0" fmla="*/ 0 w 4296288"/>
              <a:gd name="connsiteY0" fmla="*/ 151254 h 1333975"/>
              <a:gd name="connsiteX1" fmla="*/ 836928 w 4296288"/>
              <a:gd name="connsiteY1" fmla="*/ 0 h 1333975"/>
              <a:gd name="connsiteX2" fmla="*/ 4296288 w 4296288"/>
              <a:gd name="connsiteY2" fmla="*/ 1333975 h 1333975"/>
              <a:gd name="connsiteX0" fmla="*/ 0 w 3459360"/>
              <a:gd name="connsiteY0" fmla="*/ 0 h 1333975"/>
              <a:gd name="connsiteX1" fmla="*/ 3459360 w 3459360"/>
              <a:gd name="connsiteY1" fmla="*/ 1333975 h 1333975"/>
              <a:gd name="connsiteX0" fmla="*/ 0 w 3603739"/>
              <a:gd name="connsiteY0" fmla="*/ 0 h 1492104"/>
              <a:gd name="connsiteX1" fmla="*/ 3603739 w 3603739"/>
              <a:gd name="connsiteY1" fmla="*/ 1492104 h 1492104"/>
              <a:gd name="connsiteX0" fmla="*/ 0 w 4861898"/>
              <a:gd name="connsiteY0" fmla="*/ 0 h 3375905"/>
              <a:gd name="connsiteX1" fmla="*/ 4861898 w 4861898"/>
              <a:gd name="connsiteY1" fmla="*/ 3375905 h 3375905"/>
              <a:gd name="connsiteX0" fmla="*/ 0 w 5847550"/>
              <a:gd name="connsiteY0" fmla="*/ 0 h 549578"/>
              <a:gd name="connsiteX1" fmla="*/ 5847550 w 5847550"/>
              <a:gd name="connsiteY1" fmla="*/ 549578 h 549578"/>
              <a:gd name="connsiteX0" fmla="*/ 0 w 5859426"/>
              <a:gd name="connsiteY0" fmla="*/ 0 h 905838"/>
              <a:gd name="connsiteX1" fmla="*/ 5859426 w 5859426"/>
              <a:gd name="connsiteY1" fmla="*/ 905838 h 905838"/>
              <a:gd name="connsiteX0" fmla="*/ 0 w 5859426"/>
              <a:gd name="connsiteY0" fmla="*/ 0 h 905838"/>
              <a:gd name="connsiteX1" fmla="*/ 1680570 w 5859426"/>
              <a:gd name="connsiteY1" fmla="*/ 269698 h 905838"/>
              <a:gd name="connsiteX2" fmla="*/ 5859426 w 5859426"/>
              <a:gd name="connsiteY2" fmla="*/ 905838 h 905838"/>
              <a:gd name="connsiteX0" fmla="*/ 0 w 5859426"/>
              <a:gd name="connsiteY0" fmla="*/ 0 h 905838"/>
              <a:gd name="connsiteX1" fmla="*/ 4566273 w 5859426"/>
              <a:gd name="connsiteY1" fmla="*/ 44066 h 905838"/>
              <a:gd name="connsiteX2" fmla="*/ 5859426 w 5859426"/>
              <a:gd name="connsiteY2" fmla="*/ 905838 h 905838"/>
              <a:gd name="connsiteX0" fmla="*/ 0 w 6049431"/>
              <a:gd name="connsiteY0" fmla="*/ 393475 h 438632"/>
              <a:gd name="connsiteX1" fmla="*/ 4566273 w 6049431"/>
              <a:gd name="connsiteY1" fmla="*/ 437541 h 438632"/>
              <a:gd name="connsiteX2" fmla="*/ 6049431 w 6049431"/>
              <a:gd name="connsiteY2" fmla="*/ 76155 h 438632"/>
              <a:gd name="connsiteX0" fmla="*/ 0 w 6049431"/>
              <a:gd name="connsiteY0" fmla="*/ 317320 h 361386"/>
              <a:gd name="connsiteX1" fmla="*/ 4566273 w 6049431"/>
              <a:gd name="connsiteY1" fmla="*/ 361386 h 361386"/>
              <a:gd name="connsiteX2" fmla="*/ 6049431 w 6049431"/>
              <a:gd name="connsiteY2" fmla="*/ 0 h 361386"/>
            </a:gdLst>
            <a:ahLst/>
            <a:cxnLst>
              <a:cxn ang="0">
                <a:pos x="connsiteX0" y="connsiteY0"/>
              </a:cxn>
              <a:cxn ang="0">
                <a:pos x="connsiteX1" y="connsiteY1"/>
              </a:cxn>
              <a:cxn ang="0">
                <a:pos x="connsiteX2" y="connsiteY2"/>
              </a:cxn>
            </a:cxnLst>
            <a:rect l="l" t="t" r="r" b="b"/>
            <a:pathLst>
              <a:path w="6049431" h="361386">
                <a:moveTo>
                  <a:pt x="0" y="317320"/>
                </a:moveTo>
                <a:lnTo>
                  <a:pt x="4566273" y="361386"/>
                </a:lnTo>
                <a:lnTo>
                  <a:pt x="6049431"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E51854-922D-CEFE-1B7B-9C949615A531}"/>
              </a:ext>
            </a:extLst>
          </p:cNvPr>
          <p:cNvSpPr txBox="1"/>
          <p:nvPr/>
        </p:nvSpPr>
        <p:spPr>
          <a:xfrm>
            <a:off x="771630" y="4980942"/>
            <a:ext cx="3256156" cy="1477328"/>
          </a:xfrm>
          <a:prstGeom prst="rect">
            <a:avLst/>
          </a:prstGeom>
          <a:noFill/>
          <a:ln w="19050">
            <a:solidFill>
              <a:schemeClr val="bg1"/>
            </a:solidFill>
          </a:ln>
        </p:spPr>
        <p:txBody>
          <a:bodyPr wrap="square" rtlCol="0">
            <a:spAutoFit/>
          </a:bodyPr>
          <a:lstStyle/>
          <a:p>
            <a:r>
              <a:rPr lang="en-GB" dirty="0" err="1">
                <a:solidFill>
                  <a:srgbClr val="FFFF00"/>
                </a:solidFill>
                <a:latin typeface="Futura Medium" panose="020B0602020204020303" pitchFamily="34" charset="-79"/>
                <a:cs typeface="Futura Medium" panose="020B0602020204020303" pitchFamily="34" charset="-79"/>
              </a:rPr>
              <a:t>Eling</a:t>
            </a:r>
            <a:r>
              <a:rPr lang="en-GB" dirty="0">
                <a:solidFill>
                  <a:srgbClr val="FFFF00"/>
                </a:solidFill>
                <a:latin typeface="Futura Medium" panose="020B0602020204020303" pitchFamily="34" charset="-79"/>
                <a:cs typeface="Futura Medium" panose="020B0602020204020303" pitchFamily="34" charset="-79"/>
              </a:rPr>
              <a:t> Wharf: employment-led mixed use development including new riverside destination (cafes, culture, retail, heritage) (Local Plan).</a:t>
            </a:r>
          </a:p>
        </p:txBody>
      </p:sp>
      <p:sp>
        <p:nvSpPr>
          <p:cNvPr id="14" name="TextBox 13">
            <a:extLst>
              <a:ext uri="{FF2B5EF4-FFF2-40B4-BE49-F238E27FC236}">
                <a16:creationId xmlns:a16="http://schemas.microsoft.com/office/drawing/2014/main" id="{F1CD3E94-D2A3-C33C-9DB9-B450B0B2D14B}"/>
              </a:ext>
            </a:extLst>
          </p:cNvPr>
          <p:cNvSpPr txBox="1"/>
          <p:nvPr/>
        </p:nvSpPr>
        <p:spPr>
          <a:xfrm>
            <a:off x="771630" y="3429000"/>
            <a:ext cx="3256156" cy="923330"/>
          </a:xfrm>
          <a:prstGeom prst="rect">
            <a:avLst/>
          </a:prstGeom>
          <a:noFill/>
          <a:ln w="19050">
            <a:solidFill>
              <a:schemeClr val="bg1"/>
            </a:solidFill>
          </a:ln>
        </p:spPr>
        <p:txBody>
          <a:bodyPr wrap="square" rtlCol="0">
            <a:spAutoFit/>
          </a:bodyPr>
          <a:lstStyle/>
          <a:p>
            <a:r>
              <a:rPr lang="en-GB" dirty="0">
                <a:solidFill>
                  <a:srgbClr val="FFFF00"/>
                </a:solidFill>
                <a:latin typeface="Futura Medium" panose="020B0602020204020303" pitchFamily="34" charset="-79"/>
                <a:cs typeface="Futura Medium" panose="020B0602020204020303" pitchFamily="34" charset="-79"/>
              </a:rPr>
              <a:t>Reconfigure shopping precinct to add retail, office and residential uses.</a:t>
            </a:r>
          </a:p>
        </p:txBody>
      </p:sp>
      <p:sp>
        <p:nvSpPr>
          <p:cNvPr id="15" name="Freeform 14">
            <a:extLst>
              <a:ext uri="{FF2B5EF4-FFF2-40B4-BE49-F238E27FC236}">
                <a16:creationId xmlns:a16="http://schemas.microsoft.com/office/drawing/2014/main" id="{D900D4F9-E9B5-A1C3-C692-02D1BFC6590E}"/>
              </a:ext>
            </a:extLst>
          </p:cNvPr>
          <p:cNvSpPr/>
          <p:nvPr/>
        </p:nvSpPr>
        <p:spPr>
          <a:xfrm>
            <a:off x="4035808" y="2188948"/>
            <a:ext cx="3756064" cy="1246180"/>
          </a:xfrm>
          <a:custGeom>
            <a:avLst/>
            <a:gdLst>
              <a:gd name="connsiteX0" fmla="*/ 0 w 3155795"/>
              <a:gd name="connsiteY0" fmla="*/ 1137425 h 1137425"/>
              <a:gd name="connsiteX1" fmla="*/ 2185639 w 3155795"/>
              <a:gd name="connsiteY1" fmla="*/ 1137425 h 1137425"/>
              <a:gd name="connsiteX2" fmla="*/ 3155795 w 3155795"/>
              <a:gd name="connsiteY2" fmla="*/ 0 h 1137425"/>
              <a:gd name="connsiteX0" fmla="*/ 0 w 3142916"/>
              <a:gd name="connsiteY0" fmla="*/ 1304850 h 1304850"/>
              <a:gd name="connsiteX1" fmla="*/ 2185639 w 3142916"/>
              <a:gd name="connsiteY1" fmla="*/ 1304850 h 1304850"/>
              <a:gd name="connsiteX2" fmla="*/ 3142916 w 3142916"/>
              <a:gd name="connsiteY2" fmla="*/ 0 h 1304850"/>
              <a:gd name="connsiteX0" fmla="*/ 0 w 3168673"/>
              <a:gd name="connsiteY0" fmla="*/ 1472275 h 1472275"/>
              <a:gd name="connsiteX1" fmla="*/ 2185639 w 3168673"/>
              <a:gd name="connsiteY1" fmla="*/ 1472275 h 1472275"/>
              <a:gd name="connsiteX2" fmla="*/ 3168673 w 3168673"/>
              <a:gd name="connsiteY2" fmla="*/ 0 h 1472275"/>
              <a:gd name="connsiteX0" fmla="*/ 0 w 3168818"/>
              <a:gd name="connsiteY0" fmla="*/ 1472275 h 1472275"/>
              <a:gd name="connsiteX1" fmla="*/ 2185639 w 3168818"/>
              <a:gd name="connsiteY1" fmla="*/ 1472275 h 1472275"/>
              <a:gd name="connsiteX2" fmla="*/ 3168673 w 3168818"/>
              <a:gd name="connsiteY2" fmla="*/ 0 h 1472275"/>
              <a:gd name="connsiteX0" fmla="*/ 0 w 3168807"/>
              <a:gd name="connsiteY0" fmla="*/ 1472275 h 1472275"/>
              <a:gd name="connsiteX1" fmla="*/ 2185639 w 3168807"/>
              <a:gd name="connsiteY1" fmla="*/ 1472275 h 1472275"/>
              <a:gd name="connsiteX2" fmla="*/ 3168673 w 3168807"/>
              <a:gd name="connsiteY2" fmla="*/ 0 h 1472275"/>
              <a:gd name="connsiteX0" fmla="*/ 0 w 3168723"/>
              <a:gd name="connsiteY0" fmla="*/ 1472275 h 1472275"/>
              <a:gd name="connsiteX1" fmla="*/ 981307 w 3168723"/>
              <a:gd name="connsiteY1" fmla="*/ 1472275 h 1472275"/>
              <a:gd name="connsiteX2" fmla="*/ 3168673 w 3168723"/>
              <a:gd name="connsiteY2" fmla="*/ 0 h 1472275"/>
              <a:gd name="connsiteX0" fmla="*/ 0 w 3168673"/>
              <a:gd name="connsiteY0" fmla="*/ 1472275 h 1472275"/>
              <a:gd name="connsiteX1" fmla="*/ 981307 w 3168673"/>
              <a:gd name="connsiteY1" fmla="*/ 1472275 h 1472275"/>
              <a:gd name="connsiteX2" fmla="*/ 3168673 w 3168673"/>
              <a:gd name="connsiteY2" fmla="*/ 0 h 1472275"/>
              <a:gd name="connsiteX0" fmla="*/ 0 w 2666868"/>
              <a:gd name="connsiteY0" fmla="*/ 267943 h 267943"/>
              <a:gd name="connsiteX1" fmla="*/ 981307 w 2666868"/>
              <a:gd name="connsiteY1" fmla="*/ 267943 h 267943"/>
              <a:gd name="connsiteX2" fmla="*/ 2666868 w 2666868"/>
              <a:gd name="connsiteY2" fmla="*/ 0 h 267943"/>
              <a:gd name="connsiteX0" fmla="*/ 0 w 2666868"/>
              <a:gd name="connsiteY0" fmla="*/ 267943 h 291389"/>
              <a:gd name="connsiteX1" fmla="*/ 1012569 w 2666868"/>
              <a:gd name="connsiteY1" fmla="*/ 291389 h 291389"/>
              <a:gd name="connsiteX2" fmla="*/ 2666868 w 2666868"/>
              <a:gd name="connsiteY2" fmla="*/ 0 h 291389"/>
              <a:gd name="connsiteX0" fmla="*/ 0 w 2666868"/>
              <a:gd name="connsiteY0" fmla="*/ 267943 h 267943"/>
              <a:gd name="connsiteX1" fmla="*/ 996938 w 2666868"/>
              <a:gd name="connsiteY1" fmla="*/ 260127 h 267943"/>
              <a:gd name="connsiteX2" fmla="*/ 2666868 w 2666868"/>
              <a:gd name="connsiteY2" fmla="*/ 0 h 267943"/>
              <a:gd name="connsiteX0" fmla="*/ 0 w 3403138"/>
              <a:gd name="connsiteY0" fmla="*/ 1977990 h 1977990"/>
              <a:gd name="connsiteX1" fmla="*/ 996938 w 3403138"/>
              <a:gd name="connsiteY1" fmla="*/ 1970174 h 1977990"/>
              <a:gd name="connsiteX2" fmla="*/ 3403138 w 3403138"/>
              <a:gd name="connsiteY2" fmla="*/ 0 h 1977990"/>
              <a:gd name="connsiteX0" fmla="*/ 0 w 3419180"/>
              <a:gd name="connsiteY0" fmla="*/ 405863 h 1970174"/>
              <a:gd name="connsiteX1" fmla="*/ 1012980 w 3419180"/>
              <a:gd name="connsiteY1" fmla="*/ 1970174 h 1970174"/>
              <a:gd name="connsiteX2" fmla="*/ 3419180 w 3419180"/>
              <a:gd name="connsiteY2" fmla="*/ 0 h 1970174"/>
              <a:gd name="connsiteX0" fmla="*/ 0 w 3419180"/>
              <a:gd name="connsiteY0" fmla="*/ 405863 h 405863"/>
              <a:gd name="connsiteX1" fmla="*/ 3419180 w 3419180"/>
              <a:gd name="connsiteY1" fmla="*/ 0 h 405863"/>
              <a:gd name="connsiteX0" fmla="*/ 0 w 3419180"/>
              <a:gd name="connsiteY0" fmla="*/ 405863 h 405863"/>
              <a:gd name="connsiteX1" fmla="*/ 2324888 w 3419180"/>
              <a:gd name="connsiteY1" fmla="*/ 139274 h 405863"/>
              <a:gd name="connsiteX2" fmla="*/ 3419180 w 3419180"/>
              <a:gd name="connsiteY2" fmla="*/ 0 h 405863"/>
              <a:gd name="connsiteX0" fmla="*/ 0 w 3419180"/>
              <a:gd name="connsiteY0" fmla="*/ 405863 h 405863"/>
              <a:gd name="connsiteX1" fmla="*/ 2340931 w 3419180"/>
              <a:gd name="connsiteY1" fmla="*/ 347821 h 405863"/>
              <a:gd name="connsiteX2" fmla="*/ 3419180 w 3419180"/>
              <a:gd name="connsiteY2" fmla="*/ 0 h 405863"/>
              <a:gd name="connsiteX0" fmla="*/ 0 w 3419180"/>
              <a:gd name="connsiteY0" fmla="*/ 405863 h 405863"/>
              <a:gd name="connsiteX1" fmla="*/ 2340931 w 3419180"/>
              <a:gd name="connsiteY1" fmla="*/ 347821 h 405863"/>
              <a:gd name="connsiteX2" fmla="*/ 3419180 w 3419180"/>
              <a:gd name="connsiteY2" fmla="*/ 0 h 405863"/>
              <a:gd name="connsiteX0" fmla="*/ 0 w 3419180"/>
              <a:gd name="connsiteY0" fmla="*/ 405863 h 411990"/>
              <a:gd name="connsiteX1" fmla="*/ 2340931 w 3419180"/>
              <a:gd name="connsiteY1" fmla="*/ 411990 h 411990"/>
              <a:gd name="connsiteX2" fmla="*/ 3419180 w 3419180"/>
              <a:gd name="connsiteY2" fmla="*/ 0 h 411990"/>
              <a:gd name="connsiteX0" fmla="*/ 0 w 3756064"/>
              <a:gd name="connsiteY0" fmla="*/ 1240053 h 1246180"/>
              <a:gd name="connsiteX1" fmla="*/ 2340931 w 3756064"/>
              <a:gd name="connsiteY1" fmla="*/ 1246180 h 1246180"/>
              <a:gd name="connsiteX2" fmla="*/ 3756064 w 3756064"/>
              <a:gd name="connsiteY2" fmla="*/ 0 h 1246180"/>
            </a:gdLst>
            <a:ahLst/>
            <a:cxnLst>
              <a:cxn ang="0">
                <a:pos x="connsiteX0" y="connsiteY0"/>
              </a:cxn>
              <a:cxn ang="0">
                <a:pos x="connsiteX1" y="connsiteY1"/>
              </a:cxn>
              <a:cxn ang="0">
                <a:pos x="connsiteX2" y="connsiteY2"/>
              </a:cxn>
            </a:cxnLst>
            <a:rect l="l" t="t" r="r" b="b"/>
            <a:pathLst>
              <a:path w="3756064" h="1246180">
                <a:moveTo>
                  <a:pt x="0" y="1240053"/>
                </a:moveTo>
                <a:lnTo>
                  <a:pt x="2340931" y="1246180"/>
                </a:lnTo>
                <a:lnTo>
                  <a:pt x="3756064" y="0"/>
                </a:lnTo>
              </a:path>
            </a:pathLst>
          </a:custGeom>
          <a:noFill/>
          <a:ln w="38100">
            <a:solidFill>
              <a:srgbClr val="0449B1"/>
            </a:solidFill>
            <a:headEnd type="none"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740909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163</TotalTime>
  <Words>1603</Words>
  <Application>Microsoft Office PowerPoint</Application>
  <PresentationFormat>Widescreen</PresentationFormat>
  <Paragraphs>171</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 Light</vt:lpstr>
      <vt:lpstr>Futura Medium</vt:lpstr>
      <vt:lpstr>Metropolitan</vt:lpstr>
      <vt:lpstr>PowerPoint Presentation</vt:lpstr>
      <vt:lpstr>How Richard has reached this point:</vt:lpstr>
      <vt:lpstr>Plan Proposals:</vt:lpstr>
      <vt:lpstr>Proposal 1. Town Centre Recommendations    </vt:lpstr>
      <vt:lpstr>PowerPoint Presentation</vt:lpstr>
      <vt:lpstr>PowerPoint Presentation</vt:lpstr>
      <vt:lpstr>Recommendations:</vt:lpstr>
      <vt:lpstr>PowerPoint Presentation</vt:lpstr>
      <vt:lpstr>PowerPoint Presentation</vt:lpstr>
      <vt:lpstr>PowerPoint Presentation</vt:lpstr>
      <vt:lpstr>PowerPoint Presentation</vt:lpstr>
      <vt:lpstr>Proposal 2 Protection and Bio-Capital Development of Green Areas within Totton and Eling</vt:lpstr>
      <vt:lpstr>PowerPoint Presentation</vt:lpstr>
      <vt:lpstr>PowerPoint Presentation</vt:lpstr>
      <vt:lpstr>PowerPoint Presentation</vt:lpstr>
      <vt:lpstr>PowerPoint Presentation</vt:lpstr>
      <vt:lpstr>Proposal 3:  Design Strategy Features</vt:lpstr>
      <vt:lpstr>Aims: To encourage good quality design, good access and landmark buildings for Totton and Eling. </vt:lpstr>
      <vt:lpstr>To allow a distinctive character to develop in Totton and Eling over time</vt:lpstr>
      <vt:lpstr>Street Furniture </vt:lpstr>
      <vt:lpstr>To improve the town centre and other public spaces </vt:lpstr>
      <vt:lpstr>A series of check questions can be used to ensure a proposal fits with the Design Framework: </vt:lpstr>
      <vt:lpstr>Proposal 4:  Better Active Travel Routes</vt:lpstr>
      <vt:lpstr>PowerPoint Presentation</vt:lpstr>
      <vt:lpstr>PowerPoint Presentation</vt:lpstr>
      <vt:lpstr>PowerPoint Presentation</vt:lpstr>
      <vt:lpstr>Next steps Timetable: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Totton and Eling Neighbourhood Plan</dc:title>
  <dc:creator>Stephen Roach</dc:creator>
  <cp:lastModifiedBy>Stephen Roach</cp:lastModifiedBy>
  <cp:revision>21</cp:revision>
  <dcterms:created xsi:type="dcterms:W3CDTF">2022-05-25T08:37:26Z</dcterms:created>
  <dcterms:modified xsi:type="dcterms:W3CDTF">2022-06-07T14:41:31Z</dcterms:modified>
</cp:coreProperties>
</file>